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4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600075"/>
            <a:ext cx="381000" cy="38100"/>
          </a:xfrm>
          <a:prstGeom prst="roundRect">
            <a:avLst>
              <a:gd name="adj" fmla="val 50000"/>
            </a:avLst>
          </a:prstGeom>
          <a:solidFill>
            <a:srgbClr val="EF9F27"/>
          </a:solidFill>
          <a:ln/>
        </p:spPr>
      </p:sp>
      <p:sp>
        <p:nvSpPr>
          <p:cNvPr id="3" name="Text 1"/>
          <p:cNvSpPr/>
          <p:nvPr/>
        </p:nvSpPr>
        <p:spPr>
          <a:xfrm>
            <a:off x="1076325" y="514350"/>
            <a:ext cx="476276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INNOVATION EXPOSITION 2026 · PITCH TEMPLATE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571500" y="2264569"/>
            <a:ext cx="6494495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150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PITCH DECK TEMPLATE</a:t>
            </a:r>
            <a:endParaRPr lang="en-US" sz="1050" dirty="0"/>
          </a:p>
        </p:txBody>
      </p:sp>
      <p:sp>
        <p:nvSpPr>
          <p:cNvPr id="5" name="Text 3"/>
          <p:cNvSpPr/>
          <p:nvPr/>
        </p:nvSpPr>
        <p:spPr>
          <a:xfrm>
            <a:off x="571500" y="2569369"/>
            <a:ext cx="6494495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spc="-75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Healthy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spc="-75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licious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571500" y="3331369"/>
            <a:ext cx="6494495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425" b="1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Investment &amp; Synergy Opportunity with CP Group</a:t>
            </a:r>
            <a:endParaRPr lang="en-US" sz="1425" dirty="0"/>
          </a:p>
        </p:txBody>
      </p:sp>
      <p:sp>
        <p:nvSpPr>
          <p:cNvPr id="7" name="Shape 5"/>
          <p:cNvSpPr/>
          <p:nvPr/>
        </p:nvSpPr>
        <p:spPr>
          <a:xfrm>
            <a:off x="571500" y="3740944"/>
            <a:ext cx="631999" cy="319088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900" y="3807619"/>
            <a:ext cx="403399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Food</a:t>
            </a:r>
            <a:endParaRPr lang="en-US" sz="1125" dirty="0"/>
          </a:p>
        </p:txBody>
      </p:sp>
      <p:sp>
        <p:nvSpPr>
          <p:cNvPr id="9" name="Shape 7"/>
          <p:cNvSpPr/>
          <p:nvPr/>
        </p:nvSpPr>
        <p:spPr>
          <a:xfrm>
            <a:off x="1289224" y="3740944"/>
            <a:ext cx="648891" cy="319088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441624" y="3807619"/>
            <a:ext cx="420291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Drink</a:t>
            </a:r>
            <a:endParaRPr lang="en-US" sz="1125" dirty="0"/>
          </a:p>
        </p:txBody>
      </p:sp>
      <p:sp>
        <p:nvSpPr>
          <p:cNvPr id="11" name="Shape 9"/>
          <p:cNvSpPr/>
          <p:nvPr/>
        </p:nvSpPr>
        <p:spPr>
          <a:xfrm>
            <a:off x="2023839" y="3740944"/>
            <a:ext cx="686023" cy="319088"/>
          </a:xfrm>
          <a:prstGeom prst="roundRect">
            <a:avLst>
              <a:gd name="adj" fmla="val 50000"/>
            </a:avLst>
          </a:prstGeom>
          <a:solidFill>
            <a:srgbClr val="FFFFFF">
              <a:alpha val="10000"/>
            </a:srgbClr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176239" y="3807619"/>
            <a:ext cx="457423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Snack</a:t>
            </a:r>
            <a:endParaRPr lang="en-US" sz="1125" dirty="0"/>
          </a:p>
        </p:txBody>
      </p:sp>
      <p:sp>
        <p:nvSpPr>
          <p:cNvPr id="13" name="Shape 11"/>
          <p:cNvSpPr/>
          <p:nvPr/>
        </p:nvSpPr>
        <p:spPr>
          <a:xfrm>
            <a:off x="571500" y="5600700"/>
            <a:ext cx="5904086" cy="742950"/>
          </a:xfrm>
          <a:prstGeom prst="roundRect">
            <a:avLst>
              <a:gd name="adj" fmla="val 15385"/>
            </a:avLst>
          </a:prstGeom>
          <a:solidFill>
            <a:srgbClr val="EF9F27">
              <a:alpha val="13000"/>
            </a:srgbClr>
          </a:solidFill>
          <a:ln w="9525">
            <a:solidFill>
              <a:srgbClr val="EF9F27">
                <a:alpha val="45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71525" y="5743575"/>
            <a:ext cx="28575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ⓘ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104900" y="5743575"/>
            <a:ext cx="5325781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a central sample template only. </a:t>
            </a:r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Participants are free to edit, reorder and adapt every section to best fit the selection criteria of each round.</a:t>
            </a:r>
            <a:endParaRPr lang="en-US" sz="1163" dirty="0"/>
          </a:p>
        </p:txBody>
      </p:sp>
      <p:sp>
        <p:nvSpPr>
          <p:cNvPr id="16" name="Shape 14"/>
          <p:cNvSpPr/>
          <p:nvPr/>
        </p:nvSpPr>
        <p:spPr>
          <a:xfrm>
            <a:off x="7047086" y="0"/>
            <a:ext cx="5144914" cy="6858000"/>
          </a:xfrm>
          <a:prstGeom prst="rect">
            <a:avLst/>
          </a:prstGeom>
          <a:solidFill>
            <a:srgbClr val="000000">
              <a:alpha val="18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047086" y="0"/>
            <a:ext cx="9525" cy="6858000"/>
          </a:xfrm>
          <a:prstGeom prst="rect">
            <a:avLst/>
          </a:prstGeom>
          <a:solidFill>
            <a:srgbClr val="74C69D">
              <a:alpha val="18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9003283" y="2159794"/>
            <a:ext cx="1242045" cy="1390650"/>
          </a:xfrm>
          <a:prstGeom prst="roundRect">
            <a:avLst>
              <a:gd name="adj" fmla="val 9203"/>
            </a:avLst>
          </a:prstGeom>
          <a:solidFill>
            <a:srgbClr val="FFFFFF"/>
          </a:solidFill>
          <a:ln/>
        </p:spPr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3783" y="2331244"/>
            <a:ext cx="861045" cy="104775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8932292" y="3836194"/>
            <a:ext cx="1522430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75" kern="0" dirty="0">
                <a:solidFill>
                  <a:srgbClr val="FFFFFF">
                    <a:alpha val="5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FUNNEL</a:t>
            </a:r>
            <a:endParaRPr lang="en-US" sz="975" dirty="0"/>
          </a:p>
        </p:txBody>
      </p:sp>
      <p:sp>
        <p:nvSpPr>
          <p:cNvPr id="21" name="Text 18"/>
          <p:cNvSpPr/>
          <p:nvPr/>
        </p:nvSpPr>
        <p:spPr>
          <a:xfrm>
            <a:off x="8245525" y="4090987"/>
            <a:ext cx="361950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∞</a:t>
            </a:r>
            <a:endParaRPr lang="en-US" sz="2250" dirty="0"/>
          </a:p>
        </p:txBody>
      </p:sp>
      <p:sp>
        <p:nvSpPr>
          <p:cNvPr id="22" name="Text 19"/>
          <p:cNvSpPr/>
          <p:nvPr/>
        </p:nvSpPr>
        <p:spPr>
          <a:xfrm>
            <a:off x="8626525" y="4179094"/>
            <a:ext cx="22860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8874175" y="4090987"/>
            <a:ext cx="401985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2250" dirty="0"/>
          </a:p>
        </p:txBody>
      </p:sp>
      <p:sp>
        <p:nvSpPr>
          <p:cNvPr id="24" name="Text 21"/>
          <p:cNvSpPr/>
          <p:nvPr/>
        </p:nvSpPr>
        <p:spPr>
          <a:xfrm>
            <a:off x="9295209" y="4179094"/>
            <a:ext cx="22860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9542859" y="4090987"/>
            <a:ext cx="401985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50" dirty="0"/>
          </a:p>
        </p:txBody>
      </p:sp>
      <p:sp>
        <p:nvSpPr>
          <p:cNvPr id="26" name="Text 23"/>
          <p:cNvSpPr/>
          <p:nvPr/>
        </p:nvSpPr>
        <p:spPr>
          <a:xfrm>
            <a:off x="9963894" y="4179094"/>
            <a:ext cx="22860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10211544" y="4090987"/>
            <a:ext cx="239092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50" dirty="0"/>
          </a:p>
        </p:txBody>
      </p:sp>
      <p:sp>
        <p:nvSpPr>
          <p:cNvPr id="28" name="Text 25"/>
          <p:cNvSpPr/>
          <p:nvPr/>
        </p:nvSpPr>
        <p:spPr>
          <a:xfrm>
            <a:off x="10469687" y="4179094"/>
            <a:ext cx="22860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10717337" y="4079081"/>
            <a:ext cx="361950" cy="433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🤝</a:t>
            </a:r>
            <a:endParaRPr lang="en-US" sz="2250" dirty="0"/>
          </a:p>
        </p:txBody>
      </p:sp>
      <p:sp>
        <p:nvSpPr>
          <p:cNvPr id="30" name="Text 27"/>
          <p:cNvSpPr/>
          <p:nvPr/>
        </p:nvSpPr>
        <p:spPr>
          <a:xfrm>
            <a:off x="8656513" y="4550569"/>
            <a:ext cx="2129061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75" kern="0" dirty="0">
                <a:solidFill>
                  <a:srgbClr val="FFFFFF">
                    <a:alpha val="55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ROUNDS · JUN – OCT 2026</a:t>
            </a:r>
            <a:endParaRPr lang="en-US" sz="9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62104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— PROBLEM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621040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Points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62104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Real, specific problems your customer feels today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2938" y="1667247"/>
            <a:ext cx="3544833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😭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642938" y="2162547"/>
            <a:ext cx="3544833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#1</a:t>
            </a:r>
            <a:endParaRPr lang="en-US" sz="1725" dirty="0"/>
          </a:p>
        </p:txBody>
      </p:sp>
      <p:sp>
        <p:nvSpPr>
          <p:cNvPr id="11" name="Shape 8"/>
          <p:cNvSpPr/>
          <p:nvPr/>
        </p:nvSpPr>
        <p:spPr>
          <a:xfrm>
            <a:off x="642938" y="2539678"/>
            <a:ext cx="3222575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2" name="Text 9"/>
          <p:cNvSpPr/>
          <p:nvPr/>
        </p:nvSpPr>
        <p:spPr>
          <a:xfrm>
            <a:off x="809625" y="2677790"/>
            <a:ext cx="31781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DESCRIBE IT</a:t>
            </a:r>
            <a:endParaRPr lang="en-US" sz="975" dirty="0"/>
          </a:p>
        </p:txBody>
      </p:sp>
      <p:sp>
        <p:nvSpPr>
          <p:cNvPr id="13" name="Text 10"/>
          <p:cNvSpPr/>
          <p:nvPr/>
        </p:nvSpPr>
        <p:spPr>
          <a:xfrm>
            <a:off x="809625" y="2887340"/>
            <a:ext cx="2975876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hurts, who feels it, how often — quantify if you can</a:t>
            </a:r>
            <a:endParaRPr lang="en-US" sz="1088" dirty="0"/>
          </a:p>
        </p:txBody>
      </p:sp>
      <p:sp>
        <p:nvSpPr>
          <p:cNvPr id="14" name="Shape 11"/>
          <p:cNvSpPr/>
          <p:nvPr/>
        </p:nvSpPr>
        <p:spPr>
          <a:xfrm>
            <a:off x="4260800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84638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⏱️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4484638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#2</a:t>
            </a:r>
            <a:endParaRPr lang="en-US" sz="1725" dirty="0"/>
          </a:p>
        </p:txBody>
      </p:sp>
      <p:sp>
        <p:nvSpPr>
          <p:cNvPr id="17" name="Shape 14"/>
          <p:cNvSpPr/>
          <p:nvPr/>
        </p:nvSpPr>
        <p:spPr>
          <a:xfrm>
            <a:off x="4484638" y="2539678"/>
            <a:ext cx="3222650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8" name="Text 15"/>
          <p:cNvSpPr/>
          <p:nvPr/>
        </p:nvSpPr>
        <p:spPr>
          <a:xfrm>
            <a:off x="4651325" y="26777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DESCRIBE IT</a:t>
            </a:r>
            <a:endParaRPr lang="en-US" sz="975" dirty="0"/>
          </a:p>
        </p:txBody>
      </p:sp>
      <p:sp>
        <p:nvSpPr>
          <p:cNvPr id="19" name="Text 16"/>
          <p:cNvSpPr/>
          <p:nvPr/>
        </p:nvSpPr>
        <p:spPr>
          <a:xfrm>
            <a:off x="4651325" y="2887340"/>
            <a:ext cx="2975953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cost of the status quo — time, money, health</a:t>
            </a:r>
            <a:endParaRPr lang="en-US" sz="1088" dirty="0"/>
          </a:p>
        </p:txBody>
      </p:sp>
      <p:sp>
        <p:nvSpPr>
          <p:cNvPr id="20" name="Shape 17"/>
          <p:cNvSpPr/>
          <p:nvPr/>
        </p:nvSpPr>
        <p:spPr>
          <a:xfrm>
            <a:off x="8102575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326413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❌</a:t>
            </a:r>
            <a:endParaRPr lang="en-US" sz="3000" dirty="0"/>
          </a:p>
        </p:txBody>
      </p:sp>
      <p:sp>
        <p:nvSpPr>
          <p:cNvPr id="22" name="Text 19"/>
          <p:cNvSpPr/>
          <p:nvPr/>
        </p:nvSpPr>
        <p:spPr>
          <a:xfrm>
            <a:off x="8326413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#3</a:t>
            </a:r>
            <a:endParaRPr lang="en-US" sz="1725" dirty="0"/>
          </a:p>
        </p:txBody>
      </p:sp>
      <p:sp>
        <p:nvSpPr>
          <p:cNvPr id="23" name="Shape 20"/>
          <p:cNvSpPr/>
          <p:nvPr/>
        </p:nvSpPr>
        <p:spPr>
          <a:xfrm>
            <a:off x="8326413" y="2539678"/>
            <a:ext cx="3222650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4" name="Text 21"/>
          <p:cNvSpPr/>
          <p:nvPr/>
        </p:nvSpPr>
        <p:spPr>
          <a:xfrm>
            <a:off x="8493100" y="26777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DESCRIBE IT</a:t>
            </a:r>
            <a:endParaRPr lang="en-US" sz="975" dirty="0"/>
          </a:p>
        </p:txBody>
      </p:sp>
      <p:sp>
        <p:nvSpPr>
          <p:cNvPr id="25" name="Text 22"/>
          <p:cNvSpPr/>
          <p:nvPr/>
        </p:nvSpPr>
        <p:spPr>
          <a:xfrm>
            <a:off x="8493100" y="2887340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existing solutions fall short</a:t>
            </a:r>
            <a:endParaRPr lang="en-US" sz="1088" dirty="0"/>
          </a:p>
        </p:txBody>
      </p:sp>
      <p:sp>
        <p:nvSpPr>
          <p:cNvPr id="26" name="Shape 23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7" name="Text 24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981075" y="6186934"/>
            <a:ext cx="6034549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Tip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 each pain point with a stat, a quote, or a story. Specific beats generic.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291274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— CUSTOMER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2912745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We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Serve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2912745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insight &amp; a sharp target persona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4752454" cy="5128840"/>
          </a:xfrm>
          <a:prstGeom prst="roundRect">
            <a:avLst>
              <a:gd name="adj" fmla="val 3207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223790" y="3026643"/>
            <a:ext cx="1143000" cy="1143000"/>
          </a:xfrm>
          <a:prstGeom prst="ellipse">
            <a:avLst/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544366" y="3460031"/>
            <a:ext cx="577974" cy="1762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persona</a:t>
            </a:r>
            <a:endParaRPr lang="en-US" sz="938" dirty="0"/>
          </a:p>
        </p:txBody>
      </p:sp>
      <p:sp>
        <p:nvSpPr>
          <p:cNvPr id="11" name="Text 8"/>
          <p:cNvSpPr/>
          <p:nvPr/>
        </p:nvSpPr>
        <p:spPr>
          <a:xfrm>
            <a:off x="2616026" y="3598143"/>
            <a:ext cx="434653" cy="1762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photo</a:t>
            </a:r>
            <a:endParaRPr lang="en-US" sz="938" dirty="0"/>
          </a:p>
        </p:txBody>
      </p:sp>
      <p:sp>
        <p:nvSpPr>
          <p:cNvPr id="12" name="Shape 9"/>
          <p:cNvSpPr/>
          <p:nvPr/>
        </p:nvSpPr>
        <p:spPr>
          <a:xfrm>
            <a:off x="642938" y="4302993"/>
            <a:ext cx="4304779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3" name="Text 10"/>
          <p:cNvSpPr/>
          <p:nvPr/>
        </p:nvSpPr>
        <p:spPr>
          <a:xfrm>
            <a:off x="611055" y="4441106"/>
            <a:ext cx="436854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 NAME &amp; SNAPSHOT</a:t>
            </a:r>
            <a:endParaRPr lang="en-US" sz="975" dirty="0"/>
          </a:p>
        </p:txBody>
      </p:sp>
      <p:sp>
        <p:nvSpPr>
          <p:cNvPr id="14" name="Text 11"/>
          <p:cNvSpPr/>
          <p:nvPr/>
        </p:nvSpPr>
        <p:spPr>
          <a:xfrm>
            <a:off x="611055" y="4650656"/>
            <a:ext cx="4368545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"Amy, 32 — health-conscious urban professional"</a:t>
            </a:r>
            <a:endParaRPr lang="en-US" sz="1088" dirty="0"/>
          </a:p>
        </p:txBody>
      </p:sp>
      <p:sp>
        <p:nvSpPr>
          <p:cNvPr id="15" name="Shape 12"/>
          <p:cNvSpPr/>
          <p:nvPr/>
        </p:nvSpPr>
        <p:spPr>
          <a:xfrm>
            <a:off x="5343004" y="1443410"/>
            <a:ext cx="3148236" cy="2497708"/>
          </a:xfrm>
          <a:prstGeom prst="roundRect">
            <a:avLst>
              <a:gd name="adj" fmla="val 4195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6" name="Text 13"/>
          <p:cNvSpPr/>
          <p:nvPr/>
        </p:nvSpPr>
        <p:spPr>
          <a:xfrm>
            <a:off x="5509692" y="1581522"/>
            <a:ext cx="3096347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DEMOGRAPHIC</a:t>
            </a:r>
            <a:endParaRPr lang="en-US" sz="975" dirty="0"/>
          </a:p>
        </p:txBody>
      </p:sp>
      <p:sp>
        <p:nvSpPr>
          <p:cNvPr id="17" name="Text 14"/>
          <p:cNvSpPr/>
          <p:nvPr/>
        </p:nvSpPr>
        <p:spPr>
          <a:xfrm>
            <a:off x="5509692" y="1791072"/>
            <a:ext cx="3096347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 · gender · income · family · location</a:t>
            </a:r>
            <a:endParaRPr lang="en-US" sz="1088" dirty="0"/>
          </a:p>
        </p:txBody>
      </p:sp>
      <p:sp>
        <p:nvSpPr>
          <p:cNvPr id="18" name="Shape 15"/>
          <p:cNvSpPr/>
          <p:nvPr/>
        </p:nvSpPr>
        <p:spPr>
          <a:xfrm>
            <a:off x="8624590" y="1443410"/>
            <a:ext cx="3148310" cy="2497708"/>
          </a:xfrm>
          <a:prstGeom prst="roundRect">
            <a:avLst>
              <a:gd name="adj" fmla="val 4195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9" name="Text 16"/>
          <p:cNvSpPr/>
          <p:nvPr/>
        </p:nvSpPr>
        <p:spPr>
          <a:xfrm>
            <a:off x="8791277" y="1581522"/>
            <a:ext cx="309642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GEOGRAPHIC</a:t>
            </a:r>
            <a:endParaRPr lang="en-US" sz="975" dirty="0"/>
          </a:p>
        </p:txBody>
      </p:sp>
      <p:sp>
        <p:nvSpPr>
          <p:cNvPr id="20" name="Text 17"/>
          <p:cNvSpPr/>
          <p:nvPr/>
        </p:nvSpPr>
        <p:spPr>
          <a:xfrm>
            <a:off x="8791277" y="1791072"/>
            <a:ext cx="3096429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they live &amp; buy — city, region, channel</a:t>
            </a:r>
            <a:endParaRPr lang="en-US" sz="1088" dirty="0"/>
          </a:p>
        </p:txBody>
      </p:sp>
      <p:sp>
        <p:nvSpPr>
          <p:cNvPr id="21" name="Shape 18"/>
          <p:cNvSpPr/>
          <p:nvPr/>
        </p:nvSpPr>
        <p:spPr>
          <a:xfrm>
            <a:off x="5343004" y="4074468"/>
            <a:ext cx="3148236" cy="2497782"/>
          </a:xfrm>
          <a:prstGeom prst="roundRect">
            <a:avLst>
              <a:gd name="adj" fmla="val 4195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2" name="Text 19"/>
          <p:cNvSpPr/>
          <p:nvPr/>
        </p:nvSpPr>
        <p:spPr>
          <a:xfrm>
            <a:off x="5509692" y="4212580"/>
            <a:ext cx="3096347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PSYCHOGRAPHIC</a:t>
            </a:r>
            <a:endParaRPr lang="en-US" sz="975" dirty="0"/>
          </a:p>
        </p:txBody>
      </p:sp>
      <p:sp>
        <p:nvSpPr>
          <p:cNvPr id="23" name="Text 20"/>
          <p:cNvSpPr/>
          <p:nvPr/>
        </p:nvSpPr>
        <p:spPr>
          <a:xfrm>
            <a:off x="5509692" y="4422130"/>
            <a:ext cx="3096347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Lifestyle · values · attitudes</a:t>
            </a:r>
            <a:endParaRPr lang="en-US" sz="1088" dirty="0"/>
          </a:p>
        </p:txBody>
      </p:sp>
      <p:sp>
        <p:nvSpPr>
          <p:cNvPr id="24" name="Shape 21"/>
          <p:cNvSpPr/>
          <p:nvPr/>
        </p:nvSpPr>
        <p:spPr>
          <a:xfrm>
            <a:off x="8624590" y="4074468"/>
            <a:ext cx="3148310" cy="2497782"/>
          </a:xfrm>
          <a:prstGeom prst="roundRect">
            <a:avLst>
              <a:gd name="adj" fmla="val 4195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5" name="Text 22"/>
          <p:cNvSpPr/>
          <p:nvPr/>
        </p:nvSpPr>
        <p:spPr>
          <a:xfrm>
            <a:off x="8791277" y="4212580"/>
            <a:ext cx="309642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BEHAVIORAL</a:t>
            </a:r>
            <a:endParaRPr lang="en-US" sz="975" dirty="0"/>
          </a:p>
        </p:txBody>
      </p:sp>
      <p:sp>
        <p:nvSpPr>
          <p:cNvPr id="26" name="Text 23"/>
          <p:cNvSpPr/>
          <p:nvPr/>
        </p:nvSpPr>
        <p:spPr>
          <a:xfrm>
            <a:off x="8791277" y="4422130"/>
            <a:ext cx="3096429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they shop, consume &amp; what they reward</a:t>
            </a:r>
            <a:endParaRPr lang="en-US" sz="10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266471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— SOLUTION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266471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266471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you solve the pain — clearly mapped to each problem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42938" y="1667247"/>
            <a:ext cx="1124471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10" name="Text 7"/>
          <p:cNvSpPr/>
          <p:nvPr/>
        </p:nvSpPr>
        <p:spPr>
          <a:xfrm>
            <a:off x="766763" y="1714872"/>
            <a:ext cx="953021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Solves Pain #1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642938" y="2048247"/>
            <a:ext cx="3544833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1</a:t>
            </a:r>
            <a:endParaRPr lang="en-US" sz="1725" dirty="0"/>
          </a:p>
        </p:txBody>
      </p:sp>
      <p:sp>
        <p:nvSpPr>
          <p:cNvPr id="12" name="Shape 9"/>
          <p:cNvSpPr/>
          <p:nvPr/>
        </p:nvSpPr>
        <p:spPr>
          <a:xfrm>
            <a:off x="642938" y="2425378"/>
            <a:ext cx="3222575" cy="3222947"/>
          </a:xfrm>
          <a:prstGeom prst="roundRect">
            <a:avLst>
              <a:gd name="adj" fmla="val 3251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3" name="Text 10"/>
          <p:cNvSpPr/>
          <p:nvPr/>
        </p:nvSpPr>
        <p:spPr>
          <a:xfrm>
            <a:off x="809625" y="2563490"/>
            <a:ext cx="31781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DOES</a:t>
            </a:r>
            <a:endParaRPr lang="en-US" sz="975" dirty="0"/>
          </a:p>
        </p:txBody>
      </p:sp>
      <p:sp>
        <p:nvSpPr>
          <p:cNvPr id="14" name="Text 11"/>
          <p:cNvSpPr/>
          <p:nvPr/>
        </p:nvSpPr>
        <p:spPr>
          <a:xfrm>
            <a:off x="809625" y="2773040"/>
            <a:ext cx="317812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clear benefit, in plain words</a:t>
            </a:r>
            <a:endParaRPr lang="en-US" sz="1088" dirty="0"/>
          </a:p>
        </p:txBody>
      </p:sp>
      <p:sp>
        <p:nvSpPr>
          <p:cNvPr id="15" name="Shape 12"/>
          <p:cNvSpPr/>
          <p:nvPr/>
        </p:nvSpPr>
        <p:spPr>
          <a:xfrm>
            <a:off x="4260800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484638" y="1667247"/>
            <a:ext cx="1124471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17" name="Text 14"/>
          <p:cNvSpPr/>
          <p:nvPr/>
        </p:nvSpPr>
        <p:spPr>
          <a:xfrm>
            <a:off x="4608463" y="1714872"/>
            <a:ext cx="953021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Solves Pain #2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484638" y="20482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2</a:t>
            </a:r>
            <a:endParaRPr lang="en-US" sz="1725" dirty="0"/>
          </a:p>
        </p:txBody>
      </p:sp>
      <p:sp>
        <p:nvSpPr>
          <p:cNvPr id="19" name="Shape 16"/>
          <p:cNvSpPr/>
          <p:nvPr/>
        </p:nvSpPr>
        <p:spPr>
          <a:xfrm>
            <a:off x="4484638" y="2425378"/>
            <a:ext cx="3222650" cy="3222947"/>
          </a:xfrm>
          <a:prstGeom prst="roundRect">
            <a:avLst>
              <a:gd name="adj" fmla="val 3251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0" name="Text 17"/>
          <p:cNvSpPr/>
          <p:nvPr/>
        </p:nvSpPr>
        <p:spPr>
          <a:xfrm>
            <a:off x="4651325" y="25634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DOES</a:t>
            </a:r>
            <a:endParaRPr lang="en-US" sz="975" dirty="0"/>
          </a:p>
        </p:txBody>
      </p:sp>
      <p:sp>
        <p:nvSpPr>
          <p:cNvPr id="21" name="Text 18"/>
          <p:cNvSpPr/>
          <p:nvPr/>
        </p:nvSpPr>
        <p:spPr>
          <a:xfrm>
            <a:off x="4651325" y="2773040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clear benefit, in plain words</a:t>
            </a:r>
            <a:endParaRPr lang="en-US" sz="1088" dirty="0"/>
          </a:p>
        </p:txBody>
      </p:sp>
      <p:sp>
        <p:nvSpPr>
          <p:cNvPr id="22" name="Shape 19"/>
          <p:cNvSpPr/>
          <p:nvPr/>
        </p:nvSpPr>
        <p:spPr>
          <a:xfrm>
            <a:off x="8102575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8326413" y="1667247"/>
            <a:ext cx="1124471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24" name="Text 21"/>
          <p:cNvSpPr/>
          <p:nvPr/>
        </p:nvSpPr>
        <p:spPr>
          <a:xfrm>
            <a:off x="8450238" y="1714872"/>
            <a:ext cx="953021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Solves Pain #3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8326413" y="20482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3</a:t>
            </a:r>
            <a:endParaRPr lang="en-US" sz="1725" dirty="0"/>
          </a:p>
        </p:txBody>
      </p:sp>
      <p:sp>
        <p:nvSpPr>
          <p:cNvPr id="26" name="Shape 23"/>
          <p:cNvSpPr/>
          <p:nvPr/>
        </p:nvSpPr>
        <p:spPr>
          <a:xfrm>
            <a:off x="8326413" y="2425378"/>
            <a:ext cx="3222650" cy="3222947"/>
          </a:xfrm>
          <a:prstGeom prst="roundRect">
            <a:avLst>
              <a:gd name="adj" fmla="val 3251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7" name="Text 24"/>
          <p:cNvSpPr/>
          <p:nvPr/>
        </p:nvSpPr>
        <p:spPr>
          <a:xfrm>
            <a:off x="8493100" y="25634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DOES</a:t>
            </a:r>
            <a:endParaRPr lang="en-US" sz="975" dirty="0"/>
          </a:p>
        </p:txBody>
      </p:sp>
      <p:sp>
        <p:nvSpPr>
          <p:cNvPr id="28" name="Text 25"/>
          <p:cNvSpPr/>
          <p:nvPr/>
        </p:nvSpPr>
        <p:spPr>
          <a:xfrm>
            <a:off x="8493100" y="2773040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clear benefit, in plain words</a:t>
            </a:r>
            <a:endParaRPr lang="en-US" sz="1088" dirty="0"/>
          </a:p>
        </p:txBody>
      </p:sp>
      <p:sp>
        <p:nvSpPr>
          <p:cNvPr id="29" name="Shape 26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30" name="Text 27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981075" y="6191696"/>
            <a:ext cx="6131384" cy="2514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your solution as a single simple sentence first, then break it into these pillars.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680088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— PRODUCT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6800880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Kitchen to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680088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 your food in 3 steps — the ingredient, what makes it special, and the moment of eating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04838" y="1629147"/>
            <a:ext cx="1422499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10" name="Text 7"/>
          <p:cNvSpPr/>
          <p:nvPr/>
        </p:nvSpPr>
        <p:spPr>
          <a:xfrm>
            <a:off x="728663" y="1676772"/>
            <a:ext cx="1251049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1 · Ingredients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04838" y="2010147"/>
            <a:ext cx="3298775" cy="2675706"/>
          </a:xfrm>
          <a:prstGeom prst="roundRect">
            <a:avLst>
              <a:gd name="adj" fmla="val 4272"/>
            </a:avLst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83943" y="2138735"/>
            <a:ext cx="3140564" cy="245663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hero ingredient / raw material shot</a:t>
            </a:r>
            <a:endParaRPr lang="en-US" sz="938" dirty="0"/>
          </a:p>
        </p:txBody>
      </p:sp>
      <p:sp>
        <p:nvSpPr>
          <p:cNvPr id="13" name="Shape 10"/>
          <p:cNvSpPr/>
          <p:nvPr/>
        </p:nvSpPr>
        <p:spPr>
          <a:xfrm>
            <a:off x="604838" y="4800154"/>
            <a:ext cx="3298775" cy="886271"/>
          </a:xfrm>
          <a:prstGeom prst="roundRect">
            <a:avLst>
              <a:gd name="adj" fmla="val 1182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4" name="Text 11"/>
          <p:cNvSpPr/>
          <p:nvPr/>
        </p:nvSpPr>
        <p:spPr>
          <a:xfrm>
            <a:off x="771525" y="4938266"/>
            <a:ext cx="326194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GOES IN</a:t>
            </a:r>
            <a:endParaRPr lang="en-US" sz="975" dirty="0"/>
          </a:p>
        </p:txBody>
      </p:sp>
      <p:sp>
        <p:nvSpPr>
          <p:cNvPr id="15" name="Text 12"/>
          <p:cNvSpPr/>
          <p:nvPr/>
        </p:nvSpPr>
        <p:spPr>
          <a:xfrm>
            <a:off x="771525" y="5147816"/>
            <a:ext cx="3054362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star ingredient &amp; why it's clean / healthy / sustainable</a:t>
            </a:r>
            <a:endParaRPr lang="en-US" sz="1088" dirty="0"/>
          </a:p>
        </p:txBody>
      </p:sp>
      <p:sp>
        <p:nvSpPr>
          <p:cNvPr id="16" name="Shape 13"/>
          <p:cNvSpPr/>
          <p:nvPr/>
        </p:nvSpPr>
        <p:spPr>
          <a:xfrm>
            <a:off x="4260800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446538" y="1629147"/>
            <a:ext cx="1640532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18" name="Text 15"/>
          <p:cNvSpPr/>
          <p:nvPr/>
        </p:nvSpPr>
        <p:spPr>
          <a:xfrm>
            <a:off x="4570363" y="1676772"/>
            <a:ext cx="1469082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2 · The Innovation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4446538" y="2010147"/>
            <a:ext cx="3298850" cy="2675706"/>
          </a:xfrm>
          <a:prstGeom prst="roundRect">
            <a:avLst>
              <a:gd name="adj" fmla="val 4272"/>
            </a:avLst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525643" y="2138735"/>
            <a:ext cx="3140640" cy="245663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process / packaging / product shot</a:t>
            </a:r>
            <a:endParaRPr lang="en-US" sz="938" dirty="0"/>
          </a:p>
        </p:txBody>
      </p:sp>
      <p:sp>
        <p:nvSpPr>
          <p:cNvPr id="21" name="Shape 18"/>
          <p:cNvSpPr/>
          <p:nvPr/>
        </p:nvSpPr>
        <p:spPr>
          <a:xfrm>
            <a:off x="4446538" y="4800154"/>
            <a:ext cx="3298850" cy="886271"/>
          </a:xfrm>
          <a:prstGeom prst="roundRect">
            <a:avLst>
              <a:gd name="adj" fmla="val 1182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2" name="Text 19"/>
          <p:cNvSpPr/>
          <p:nvPr/>
        </p:nvSpPr>
        <p:spPr>
          <a:xfrm>
            <a:off x="4613225" y="4938266"/>
            <a:ext cx="326202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MAKES IT SPECIAL</a:t>
            </a:r>
            <a:endParaRPr lang="en-US" sz="975" dirty="0"/>
          </a:p>
        </p:txBody>
      </p:sp>
      <p:sp>
        <p:nvSpPr>
          <p:cNvPr id="23" name="Text 20"/>
          <p:cNvSpPr/>
          <p:nvPr/>
        </p:nvSpPr>
        <p:spPr>
          <a:xfrm>
            <a:off x="4613225" y="5147816"/>
            <a:ext cx="3054439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recipe, process or tech that no one else has — e.g. fermentation, plant-protein, low-sugar</a:t>
            </a:r>
            <a:endParaRPr lang="en-US" sz="1088" dirty="0"/>
          </a:p>
        </p:txBody>
      </p:sp>
      <p:sp>
        <p:nvSpPr>
          <p:cNvPr id="24" name="Shape 21"/>
          <p:cNvSpPr/>
          <p:nvPr/>
        </p:nvSpPr>
        <p:spPr>
          <a:xfrm>
            <a:off x="8102575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8288313" y="1629147"/>
            <a:ext cx="1063823" cy="266700"/>
          </a:xfrm>
          <a:prstGeom prst="roundRect">
            <a:avLst>
              <a:gd name="adj" fmla="val 25000"/>
            </a:avLst>
          </a:prstGeom>
          <a:solidFill>
            <a:srgbClr val="1B4332"/>
          </a:solidFill>
          <a:ln/>
        </p:spPr>
      </p:sp>
      <p:sp>
        <p:nvSpPr>
          <p:cNvPr id="26" name="Text 23"/>
          <p:cNvSpPr/>
          <p:nvPr/>
        </p:nvSpPr>
        <p:spPr>
          <a:xfrm>
            <a:off x="8412138" y="1676772"/>
            <a:ext cx="892373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3 · Enjoy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8288313" y="2010147"/>
            <a:ext cx="3298850" cy="2675706"/>
          </a:xfrm>
          <a:prstGeom prst="roundRect">
            <a:avLst>
              <a:gd name="adj" fmla="val 4272"/>
            </a:avLst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8367417" y="2138735"/>
            <a:ext cx="3140640" cy="245663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plated dish / serving / lifestyle shot</a:t>
            </a:r>
            <a:endParaRPr lang="en-US" sz="938" dirty="0"/>
          </a:p>
        </p:txBody>
      </p:sp>
      <p:sp>
        <p:nvSpPr>
          <p:cNvPr id="29" name="Shape 26"/>
          <p:cNvSpPr/>
          <p:nvPr/>
        </p:nvSpPr>
        <p:spPr>
          <a:xfrm>
            <a:off x="8288313" y="4800154"/>
            <a:ext cx="3298850" cy="886271"/>
          </a:xfrm>
          <a:prstGeom prst="roundRect">
            <a:avLst>
              <a:gd name="adj" fmla="val 1182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30" name="Text 27"/>
          <p:cNvSpPr/>
          <p:nvPr/>
        </p:nvSpPr>
        <p:spPr>
          <a:xfrm>
            <a:off x="8455000" y="4938266"/>
            <a:ext cx="326202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EATING MOMENT</a:t>
            </a:r>
            <a:endParaRPr lang="en-US" sz="975" dirty="0"/>
          </a:p>
        </p:txBody>
      </p:sp>
      <p:sp>
        <p:nvSpPr>
          <p:cNvPr id="31" name="Text 28"/>
          <p:cNvSpPr/>
          <p:nvPr/>
        </p:nvSpPr>
        <p:spPr>
          <a:xfrm>
            <a:off x="8455000" y="5147816"/>
            <a:ext cx="3054439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&amp; when people enjoy it — taste, occasion, format (ready-to-eat, drink, snack)</a:t>
            </a:r>
            <a:endParaRPr lang="en-US" sz="1088" dirty="0"/>
          </a:p>
        </p:txBody>
      </p:sp>
      <p:sp>
        <p:nvSpPr>
          <p:cNvPr id="32" name="Shape 29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33" name="Text 30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🍽️</a:t>
            </a:r>
            <a:endParaRPr lang="en-US" sz="1800" dirty="0"/>
          </a:p>
        </p:txBody>
      </p:sp>
      <p:sp>
        <p:nvSpPr>
          <p:cNvPr id="34" name="Text 31"/>
          <p:cNvSpPr/>
          <p:nvPr/>
        </p:nvSpPr>
        <p:spPr>
          <a:xfrm>
            <a:off x="981075" y="6186934"/>
            <a:ext cx="8685029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Tip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 the food do the talking: real, appetizing photos of the product and a single bite of taste beat any wall of text.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355501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— MARKET SIZE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355501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 of the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Prize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355501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TAM · SAM · SOM — per year. Show your math.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5128840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75619" y="3186187"/>
            <a:ext cx="2157137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97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AVAILABLE MARKET</a:t>
            </a:r>
            <a:endParaRPr lang="en-US" sz="975" dirty="0"/>
          </a:p>
        </p:txBody>
      </p:sp>
      <p:sp>
        <p:nvSpPr>
          <p:cNvPr id="10" name="Text 7"/>
          <p:cNvSpPr/>
          <p:nvPr/>
        </p:nvSpPr>
        <p:spPr>
          <a:xfrm>
            <a:off x="1774403" y="3462412"/>
            <a:ext cx="959569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45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XXX</a:t>
            </a:r>
            <a:endParaRPr lang="en-US" sz="3450" dirty="0"/>
          </a:p>
        </p:txBody>
      </p:sp>
      <p:sp>
        <p:nvSpPr>
          <p:cNvPr id="11" name="Shape 8"/>
          <p:cNvSpPr/>
          <p:nvPr/>
        </p:nvSpPr>
        <p:spPr>
          <a:xfrm>
            <a:off x="642938" y="4143449"/>
            <a:ext cx="3222575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2" name="Text 9"/>
          <p:cNvSpPr/>
          <p:nvPr/>
        </p:nvSpPr>
        <p:spPr>
          <a:xfrm>
            <a:off x="665165" y="4281562"/>
            <a:ext cx="31781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TAM</a:t>
            </a:r>
            <a:endParaRPr lang="en-US" sz="975" dirty="0"/>
          </a:p>
        </p:txBody>
      </p:sp>
      <p:sp>
        <p:nvSpPr>
          <p:cNvPr id="13" name="Text 10"/>
          <p:cNvSpPr/>
          <p:nvPr/>
        </p:nvSpPr>
        <p:spPr>
          <a:xfrm>
            <a:off x="665165" y="4491112"/>
            <a:ext cx="317812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Everyone who could buy</a:t>
            </a:r>
            <a:endParaRPr lang="en-US" sz="1088" dirty="0"/>
          </a:p>
        </p:txBody>
      </p:sp>
      <p:sp>
        <p:nvSpPr>
          <p:cNvPr id="14" name="Shape 11"/>
          <p:cNvSpPr/>
          <p:nvPr/>
        </p:nvSpPr>
        <p:spPr>
          <a:xfrm>
            <a:off x="4260800" y="1443410"/>
            <a:ext cx="3670325" cy="5128840"/>
          </a:xfrm>
          <a:prstGeom prst="roundRect">
            <a:avLst>
              <a:gd name="adj" fmla="val 4152"/>
            </a:avLst>
          </a:prstGeom>
          <a:solidFill>
            <a:srgbClr val="E8F5E9"/>
          </a:solidFill>
          <a:ln w="14288">
            <a:solidFill>
              <a:srgbClr val="74C69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733441" y="3186187"/>
            <a:ext cx="272496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97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SERVICEABLE AVAILABLE MARKET</a:t>
            </a:r>
            <a:endParaRPr lang="en-US" sz="975" dirty="0"/>
          </a:p>
        </p:txBody>
      </p:sp>
      <p:sp>
        <p:nvSpPr>
          <p:cNvPr id="16" name="Text 13"/>
          <p:cNvSpPr/>
          <p:nvPr/>
        </p:nvSpPr>
        <p:spPr>
          <a:xfrm>
            <a:off x="5616178" y="3462412"/>
            <a:ext cx="959569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450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XXX</a:t>
            </a:r>
            <a:endParaRPr lang="en-US" sz="3450" dirty="0"/>
          </a:p>
        </p:txBody>
      </p:sp>
      <p:sp>
        <p:nvSpPr>
          <p:cNvPr id="17" name="Shape 14"/>
          <p:cNvSpPr/>
          <p:nvPr/>
        </p:nvSpPr>
        <p:spPr>
          <a:xfrm>
            <a:off x="4484638" y="4143449"/>
            <a:ext cx="3222650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8" name="Text 15"/>
          <p:cNvSpPr/>
          <p:nvPr/>
        </p:nvSpPr>
        <p:spPr>
          <a:xfrm>
            <a:off x="4506862" y="4281562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</a:t>
            </a:r>
            <a:endParaRPr lang="en-US" sz="975" dirty="0"/>
          </a:p>
        </p:txBody>
      </p:sp>
      <p:sp>
        <p:nvSpPr>
          <p:cNvPr id="19" name="Text 16"/>
          <p:cNvSpPr/>
          <p:nvPr/>
        </p:nvSpPr>
        <p:spPr>
          <a:xfrm>
            <a:off x="4506862" y="4491112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you can reach</a:t>
            </a:r>
            <a:endParaRPr lang="en-US" sz="1088" dirty="0"/>
          </a:p>
        </p:txBody>
      </p:sp>
      <p:sp>
        <p:nvSpPr>
          <p:cNvPr id="20" name="Shape 17"/>
          <p:cNvSpPr/>
          <p:nvPr/>
        </p:nvSpPr>
        <p:spPr>
          <a:xfrm>
            <a:off x="8102575" y="1443410"/>
            <a:ext cx="3670325" cy="5128840"/>
          </a:xfrm>
          <a:prstGeom prst="roundRect">
            <a:avLst>
              <a:gd name="adj" fmla="val 4152"/>
            </a:avLst>
          </a:prstGeom>
          <a:solidFill>
            <a:srgbClr val="1B4332"/>
          </a:solidFill>
          <a:ln w="14288">
            <a:solidFill>
              <a:srgbClr val="1B4332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512184" y="3186187"/>
            <a:ext cx="285110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975" b="1" spc="150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SERVICEABLE OBTAINABLE MARKET</a:t>
            </a:r>
            <a:endParaRPr lang="en-US" sz="975" dirty="0"/>
          </a:p>
        </p:txBody>
      </p:sp>
      <p:sp>
        <p:nvSpPr>
          <p:cNvPr id="22" name="Text 19"/>
          <p:cNvSpPr/>
          <p:nvPr/>
        </p:nvSpPr>
        <p:spPr>
          <a:xfrm>
            <a:off x="9457953" y="3462412"/>
            <a:ext cx="959569" cy="604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XXX</a:t>
            </a:r>
            <a:endParaRPr lang="en-US" sz="3450" dirty="0"/>
          </a:p>
        </p:txBody>
      </p:sp>
      <p:sp>
        <p:nvSpPr>
          <p:cNvPr id="23" name="Shape 20"/>
          <p:cNvSpPr/>
          <p:nvPr/>
        </p:nvSpPr>
        <p:spPr>
          <a:xfrm>
            <a:off x="8326413" y="4143449"/>
            <a:ext cx="3222650" cy="686023"/>
          </a:xfrm>
          <a:prstGeom prst="roundRect">
            <a:avLst>
              <a:gd name="adj" fmla="val 15273"/>
            </a:avLst>
          </a:prstGeom>
          <a:solidFill>
            <a:srgbClr val="FFFFFF">
              <a:alpha val="5000"/>
            </a:srgbClr>
          </a:solidFill>
          <a:ln w="14288">
            <a:solidFill>
              <a:srgbClr val="74C69D">
                <a:alpha val="50000"/>
              </a:srgbClr>
            </a:solidFill>
            <a:prstDash val="dash"/>
          </a:ln>
        </p:spPr>
      </p:sp>
      <p:sp>
        <p:nvSpPr>
          <p:cNvPr id="24" name="Text 21"/>
          <p:cNvSpPr/>
          <p:nvPr/>
        </p:nvSpPr>
        <p:spPr>
          <a:xfrm>
            <a:off x="8348636" y="4281562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</a:t>
            </a:r>
            <a:endParaRPr lang="en-US" sz="975" dirty="0"/>
          </a:p>
        </p:txBody>
      </p:sp>
      <p:sp>
        <p:nvSpPr>
          <p:cNvPr id="25" name="Text 22"/>
          <p:cNvSpPr/>
          <p:nvPr/>
        </p:nvSpPr>
        <p:spPr>
          <a:xfrm>
            <a:off x="8348636" y="4491112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Realistic near-term share</a:t>
            </a:r>
            <a:endParaRPr lang="en-US" sz="10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7569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— BUSINESS MODEL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756920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Make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Money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756920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model · unit economics · per year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2938" y="1667247"/>
            <a:ext cx="3544833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💰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642938" y="2162547"/>
            <a:ext cx="3544833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Streams</a:t>
            </a:r>
            <a:endParaRPr lang="en-US" sz="1725" dirty="0"/>
          </a:p>
        </p:txBody>
      </p:sp>
      <p:sp>
        <p:nvSpPr>
          <p:cNvPr id="11" name="Shape 8"/>
          <p:cNvSpPr/>
          <p:nvPr/>
        </p:nvSpPr>
        <p:spPr>
          <a:xfrm>
            <a:off x="642938" y="2539678"/>
            <a:ext cx="3222575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2" name="Text 9"/>
          <p:cNvSpPr/>
          <p:nvPr/>
        </p:nvSpPr>
        <p:spPr>
          <a:xfrm>
            <a:off x="809625" y="2677790"/>
            <a:ext cx="31781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YOU CHARGE</a:t>
            </a:r>
            <a:endParaRPr lang="en-US" sz="975" dirty="0"/>
          </a:p>
        </p:txBody>
      </p:sp>
      <p:sp>
        <p:nvSpPr>
          <p:cNvPr id="13" name="Text 10"/>
          <p:cNvSpPr/>
          <p:nvPr/>
        </p:nvSpPr>
        <p:spPr>
          <a:xfrm>
            <a:off x="809625" y="2887340"/>
            <a:ext cx="317812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 unit · subscription · licensing · commission</a:t>
            </a:r>
            <a:endParaRPr lang="en-US" sz="1088" dirty="0"/>
          </a:p>
        </p:txBody>
      </p:sp>
      <p:sp>
        <p:nvSpPr>
          <p:cNvPr id="14" name="Shape 11"/>
          <p:cNvSpPr/>
          <p:nvPr/>
        </p:nvSpPr>
        <p:spPr>
          <a:xfrm>
            <a:off x="4260800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84638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🧾</a:t>
            </a:r>
            <a:endParaRPr lang="en-US" sz="3000" dirty="0"/>
          </a:p>
        </p:txBody>
      </p:sp>
      <p:sp>
        <p:nvSpPr>
          <p:cNvPr id="16" name="Text 13"/>
          <p:cNvSpPr/>
          <p:nvPr/>
        </p:nvSpPr>
        <p:spPr>
          <a:xfrm>
            <a:off x="4484638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 Economics</a:t>
            </a:r>
            <a:endParaRPr lang="en-US" sz="1725" dirty="0"/>
          </a:p>
        </p:txBody>
      </p:sp>
      <p:sp>
        <p:nvSpPr>
          <p:cNvPr id="17" name="Shape 14"/>
          <p:cNvSpPr/>
          <p:nvPr/>
        </p:nvSpPr>
        <p:spPr>
          <a:xfrm>
            <a:off x="4484638" y="2539678"/>
            <a:ext cx="3222650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8" name="Text 15"/>
          <p:cNvSpPr/>
          <p:nvPr/>
        </p:nvSpPr>
        <p:spPr>
          <a:xfrm>
            <a:off x="4651325" y="26777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MATH</a:t>
            </a:r>
            <a:endParaRPr lang="en-US" sz="975" dirty="0"/>
          </a:p>
        </p:txBody>
      </p:sp>
      <p:sp>
        <p:nvSpPr>
          <p:cNvPr id="19" name="Text 16"/>
          <p:cNvSpPr/>
          <p:nvPr/>
        </p:nvSpPr>
        <p:spPr>
          <a:xfrm>
            <a:off x="4651325" y="2887340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Price · cost · margin · revenue per customer</a:t>
            </a:r>
            <a:endParaRPr lang="en-US" sz="1088" dirty="0"/>
          </a:p>
        </p:txBody>
      </p:sp>
      <p:sp>
        <p:nvSpPr>
          <p:cNvPr id="20" name="Shape 17"/>
          <p:cNvSpPr/>
          <p:nvPr/>
        </p:nvSpPr>
        <p:spPr>
          <a:xfrm>
            <a:off x="8102575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326413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📉</a:t>
            </a:r>
            <a:endParaRPr lang="en-US" sz="3000" dirty="0"/>
          </a:p>
        </p:txBody>
      </p:sp>
      <p:sp>
        <p:nvSpPr>
          <p:cNvPr id="22" name="Text 19"/>
          <p:cNvSpPr/>
          <p:nvPr/>
        </p:nvSpPr>
        <p:spPr>
          <a:xfrm>
            <a:off x="8326413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Projection</a:t>
            </a:r>
            <a:endParaRPr lang="en-US" sz="1725" dirty="0"/>
          </a:p>
        </p:txBody>
      </p:sp>
      <p:sp>
        <p:nvSpPr>
          <p:cNvPr id="23" name="Shape 20"/>
          <p:cNvSpPr/>
          <p:nvPr/>
        </p:nvSpPr>
        <p:spPr>
          <a:xfrm>
            <a:off x="8326413" y="2539678"/>
            <a:ext cx="3222650" cy="3108647"/>
          </a:xfrm>
          <a:prstGeom prst="roundRect">
            <a:avLst>
              <a:gd name="adj" fmla="val 3370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4" name="Text 21"/>
          <p:cNvSpPr/>
          <p:nvPr/>
        </p:nvSpPr>
        <p:spPr>
          <a:xfrm>
            <a:off x="8493100" y="2677790"/>
            <a:ext cx="317820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→ 3</a:t>
            </a:r>
            <a:endParaRPr lang="en-US" sz="975" dirty="0"/>
          </a:p>
        </p:txBody>
      </p:sp>
      <p:sp>
        <p:nvSpPr>
          <p:cNvPr id="25" name="Text 22"/>
          <p:cNvSpPr/>
          <p:nvPr/>
        </p:nvSpPr>
        <p:spPr>
          <a:xfrm>
            <a:off x="8493100" y="2887340"/>
            <a:ext cx="3178202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Customers × revenue = annual revenue</a:t>
            </a:r>
            <a:endParaRPr lang="en-US" sz="1088" dirty="0"/>
          </a:p>
        </p:txBody>
      </p:sp>
      <p:sp>
        <p:nvSpPr>
          <p:cNvPr id="26" name="Shape 23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7" name="Text 24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📊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981075" y="6186934"/>
            <a:ext cx="7591031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"10% commission × 10.6M transactions × $20 avg fee = $XXM / year." Replace with yours.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4563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— COMPETITOR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456375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Compare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456375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 your defensible edge — replace features &amp; competitors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857747"/>
            <a:ext cx="3885530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9" name="Shape 6"/>
          <p:cNvSpPr/>
          <p:nvPr/>
        </p:nvSpPr>
        <p:spPr>
          <a:xfrm>
            <a:off x="4304630" y="1443410"/>
            <a:ext cx="929506" cy="423863"/>
          </a:xfrm>
          <a:prstGeom prst="rect">
            <a:avLst/>
          </a:prstGeom>
          <a:solidFill>
            <a:srgbClr val="EF9F27"/>
          </a:solidFill>
          <a:ln/>
        </p:spPr>
      </p:sp>
      <p:sp>
        <p:nvSpPr>
          <p:cNvPr id="10" name="Shape 7"/>
          <p:cNvSpPr/>
          <p:nvPr/>
        </p:nvSpPr>
        <p:spPr>
          <a:xfrm>
            <a:off x="4304630" y="1857747"/>
            <a:ext cx="929506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1" name="Text 8"/>
          <p:cNvSpPr/>
          <p:nvPr/>
        </p:nvSpPr>
        <p:spPr>
          <a:xfrm>
            <a:off x="4399880" y="1557710"/>
            <a:ext cx="73900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</a:t>
            </a:r>
            <a:endParaRPr lang="en-US" sz="1125" dirty="0"/>
          </a:p>
        </p:txBody>
      </p:sp>
      <p:sp>
        <p:nvSpPr>
          <p:cNvPr id="12" name="Shape 9"/>
          <p:cNvSpPr/>
          <p:nvPr/>
        </p:nvSpPr>
        <p:spPr>
          <a:xfrm>
            <a:off x="5234136" y="1443410"/>
            <a:ext cx="2186657" cy="423863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13" name="Shape 10"/>
          <p:cNvSpPr/>
          <p:nvPr/>
        </p:nvSpPr>
        <p:spPr>
          <a:xfrm>
            <a:off x="5234136" y="1857747"/>
            <a:ext cx="218665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4" name="Text 11"/>
          <p:cNvSpPr/>
          <p:nvPr/>
        </p:nvSpPr>
        <p:spPr>
          <a:xfrm>
            <a:off x="5329386" y="1557710"/>
            <a:ext cx="1996157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A</a:t>
            </a:r>
            <a:endParaRPr lang="en-US" sz="1125" dirty="0"/>
          </a:p>
        </p:txBody>
      </p:sp>
      <p:sp>
        <p:nvSpPr>
          <p:cNvPr id="15" name="Shape 12"/>
          <p:cNvSpPr/>
          <p:nvPr/>
        </p:nvSpPr>
        <p:spPr>
          <a:xfrm>
            <a:off x="7420794" y="1443410"/>
            <a:ext cx="2173039" cy="423863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16" name="Shape 13"/>
          <p:cNvSpPr/>
          <p:nvPr/>
        </p:nvSpPr>
        <p:spPr>
          <a:xfrm>
            <a:off x="7420794" y="1857747"/>
            <a:ext cx="2173039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7" name="Text 14"/>
          <p:cNvSpPr/>
          <p:nvPr/>
        </p:nvSpPr>
        <p:spPr>
          <a:xfrm>
            <a:off x="7516044" y="1557710"/>
            <a:ext cx="1982539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B</a:t>
            </a:r>
            <a:endParaRPr lang="en-US" sz="1125" dirty="0"/>
          </a:p>
        </p:txBody>
      </p:sp>
      <p:sp>
        <p:nvSpPr>
          <p:cNvPr id="18" name="Shape 15"/>
          <p:cNvSpPr/>
          <p:nvPr/>
        </p:nvSpPr>
        <p:spPr>
          <a:xfrm>
            <a:off x="9593833" y="1443410"/>
            <a:ext cx="2179067" cy="423863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19" name="Shape 16"/>
          <p:cNvSpPr/>
          <p:nvPr/>
        </p:nvSpPr>
        <p:spPr>
          <a:xfrm>
            <a:off x="9593833" y="1857747"/>
            <a:ext cx="217906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20" name="Text 17"/>
          <p:cNvSpPr/>
          <p:nvPr/>
        </p:nvSpPr>
        <p:spPr>
          <a:xfrm>
            <a:off x="9689083" y="1557710"/>
            <a:ext cx="1988567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C</a:t>
            </a:r>
            <a:endParaRPr lang="en-US" sz="1125" dirty="0"/>
          </a:p>
        </p:txBody>
      </p:sp>
      <p:sp>
        <p:nvSpPr>
          <p:cNvPr id="21" name="Shape 18"/>
          <p:cNvSpPr/>
          <p:nvPr/>
        </p:nvSpPr>
        <p:spPr>
          <a:xfrm>
            <a:off x="419100" y="1867272"/>
            <a:ext cx="3885530" cy="1006748"/>
          </a:xfrm>
          <a:prstGeom prst="rect">
            <a:avLst/>
          </a:prstGeom>
          <a:solidFill>
            <a:srgbClr val="F0FDF4"/>
          </a:solidFill>
          <a:ln/>
        </p:spPr>
      </p:sp>
      <p:sp>
        <p:nvSpPr>
          <p:cNvPr id="22" name="Shape 19"/>
          <p:cNvSpPr/>
          <p:nvPr/>
        </p:nvSpPr>
        <p:spPr>
          <a:xfrm>
            <a:off x="419100" y="2864495"/>
            <a:ext cx="3885530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23" name="Text 20"/>
          <p:cNvSpPr/>
          <p:nvPr/>
        </p:nvSpPr>
        <p:spPr>
          <a:xfrm>
            <a:off x="552450" y="1981572"/>
            <a:ext cx="373539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63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Feature / Affordability</a:t>
            </a:r>
            <a:endParaRPr lang="en-US" sz="1163" dirty="0"/>
          </a:p>
        </p:txBody>
      </p:sp>
      <p:sp>
        <p:nvSpPr>
          <p:cNvPr id="24" name="Shape 21"/>
          <p:cNvSpPr/>
          <p:nvPr/>
        </p:nvSpPr>
        <p:spPr>
          <a:xfrm>
            <a:off x="4304630" y="1867272"/>
            <a:ext cx="929506" cy="1006748"/>
          </a:xfrm>
          <a:prstGeom prst="rect">
            <a:avLst/>
          </a:prstGeom>
          <a:solidFill>
            <a:srgbClr val="EF9F27">
              <a:alpha val="12000"/>
            </a:srgbClr>
          </a:solidFill>
          <a:ln/>
        </p:spPr>
      </p:sp>
      <p:sp>
        <p:nvSpPr>
          <p:cNvPr id="25" name="Shape 22"/>
          <p:cNvSpPr/>
          <p:nvPr/>
        </p:nvSpPr>
        <p:spPr>
          <a:xfrm>
            <a:off x="4304630" y="2864495"/>
            <a:ext cx="929506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26" name="Text 23"/>
          <p:cNvSpPr/>
          <p:nvPr/>
        </p:nvSpPr>
        <p:spPr>
          <a:xfrm>
            <a:off x="4399880" y="1981572"/>
            <a:ext cx="73900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27" name="Shape 24"/>
          <p:cNvSpPr/>
          <p:nvPr/>
        </p:nvSpPr>
        <p:spPr>
          <a:xfrm>
            <a:off x="5234136" y="2864495"/>
            <a:ext cx="218665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28" name="Text 25"/>
          <p:cNvSpPr/>
          <p:nvPr/>
        </p:nvSpPr>
        <p:spPr>
          <a:xfrm>
            <a:off x="5329386" y="1981572"/>
            <a:ext cx="1996157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29" name="Shape 26"/>
          <p:cNvSpPr/>
          <p:nvPr/>
        </p:nvSpPr>
        <p:spPr>
          <a:xfrm>
            <a:off x="7420794" y="2864495"/>
            <a:ext cx="2173039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30" name="Text 27"/>
          <p:cNvSpPr/>
          <p:nvPr/>
        </p:nvSpPr>
        <p:spPr>
          <a:xfrm>
            <a:off x="8427021" y="2268215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31" name="Shape 28"/>
          <p:cNvSpPr/>
          <p:nvPr/>
        </p:nvSpPr>
        <p:spPr>
          <a:xfrm>
            <a:off x="9593833" y="2864495"/>
            <a:ext cx="217906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32" name="Text 29"/>
          <p:cNvSpPr/>
          <p:nvPr/>
        </p:nvSpPr>
        <p:spPr>
          <a:xfrm>
            <a:off x="10603111" y="2268215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33" name="Shape 30"/>
          <p:cNvSpPr/>
          <p:nvPr/>
        </p:nvSpPr>
        <p:spPr>
          <a:xfrm>
            <a:off x="419100" y="2874020"/>
            <a:ext cx="3885530" cy="1006748"/>
          </a:xfrm>
          <a:prstGeom prst="rect">
            <a:avLst/>
          </a:prstGeom>
          <a:solidFill>
            <a:srgbClr val="F0FDF4"/>
          </a:solidFill>
          <a:ln/>
        </p:spPr>
      </p:sp>
      <p:sp>
        <p:nvSpPr>
          <p:cNvPr id="34" name="Shape 31"/>
          <p:cNvSpPr/>
          <p:nvPr/>
        </p:nvSpPr>
        <p:spPr>
          <a:xfrm>
            <a:off x="419100" y="3871243"/>
            <a:ext cx="3885530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35" name="Text 32"/>
          <p:cNvSpPr/>
          <p:nvPr/>
        </p:nvSpPr>
        <p:spPr>
          <a:xfrm>
            <a:off x="552450" y="2988320"/>
            <a:ext cx="373539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63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 / Quality</a:t>
            </a:r>
            <a:endParaRPr lang="en-US" sz="1163" dirty="0"/>
          </a:p>
        </p:txBody>
      </p:sp>
      <p:sp>
        <p:nvSpPr>
          <p:cNvPr id="36" name="Shape 33"/>
          <p:cNvSpPr/>
          <p:nvPr/>
        </p:nvSpPr>
        <p:spPr>
          <a:xfrm>
            <a:off x="4304630" y="2874020"/>
            <a:ext cx="929506" cy="1006748"/>
          </a:xfrm>
          <a:prstGeom prst="rect">
            <a:avLst/>
          </a:prstGeom>
          <a:solidFill>
            <a:srgbClr val="EF9F27">
              <a:alpha val="12000"/>
            </a:srgbClr>
          </a:solidFill>
          <a:ln/>
        </p:spPr>
      </p:sp>
      <p:sp>
        <p:nvSpPr>
          <p:cNvPr id="37" name="Shape 34"/>
          <p:cNvSpPr/>
          <p:nvPr/>
        </p:nvSpPr>
        <p:spPr>
          <a:xfrm>
            <a:off x="4304630" y="3871243"/>
            <a:ext cx="929506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38" name="Text 35"/>
          <p:cNvSpPr/>
          <p:nvPr/>
        </p:nvSpPr>
        <p:spPr>
          <a:xfrm>
            <a:off x="4399880" y="2988320"/>
            <a:ext cx="73900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39" name="Shape 36"/>
          <p:cNvSpPr/>
          <p:nvPr/>
        </p:nvSpPr>
        <p:spPr>
          <a:xfrm>
            <a:off x="5234136" y="3871243"/>
            <a:ext cx="218665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40" name="Text 37"/>
          <p:cNvSpPr/>
          <p:nvPr/>
        </p:nvSpPr>
        <p:spPr>
          <a:xfrm>
            <a:off x="6247209" y="3274963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41" name="Shape 38"/>
          <p:cNvSpPr/>
          <p:nvPr/>
        </p:nvSpPr>
        <p:spPr>
          <a:xfrm>
            <a:off x="7420794" y="3871243"/>
            <a:ext cx="2173039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42" name="Text 39"/>
          <p:cNvSpPr/>
          <p:nvPr/>
        </p:nvSpPr>
        <p:spPr>
          <a:xfrm>
            <a:off x="7516044" y="2988320"/>
            <a:ext cx="1982539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43" name="Shape 40"/>
          <p:cNvSpPr/>
          <p:nvPr/>
        </p:nvSpPr>
        <p:spPr>
          <a:xfrm>
            <a:off x="9593833" y="3871243"/>
            <a:ext cx="217906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44" name="Text 41"/>
          <p:cNvSpPr/>
          <p:nvPr/>
        </p:nvSpPr>
        <p:spPr>
          <a:xfrm>
            <a:off x="10603111" y="3274963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45" name="Shape 42"/>
          <p:cNvSpPr/>
          <p:nvPr/>
        </p:nvSpPr>
        <p:spPr>
          <a:xfrm>
            <a:off x="419100" y="3880768"/>
            <a:ext cx="3885530" cy="1006748"/>
          </a:xfrm>
          <a:prstGeom prst="rect">
            <a:avLst/>
          </a:prstGeom>
          <a:solidFill>
            <a:srgbClr val="F0FDF4"/>
          </a:solidFill>
          <a:ln/>
        </p:spPr>
      </p:sp>
      <p:sp>
        <p:nvSpPr>
          <p:cNvPr id="46" name="Shape 43"/>
          <p:cNvSpPr/>
          <p:nvPr/>
        </p:nvSpPr>
        <p:spPr>
          <a:xfrm>
            <a:off x="419100" y="4877991"/>
            <a:ext cx="3885530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47" name="Text 44"/>
          <p:cNvSpPr/>
          <p:nvPr/>
        </p:nvSpPr>
        <p:spPr>
          <a:xfrm>
            <a:off x="552450" y="3995068"/>
            <a:ext cx="373539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63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User Experience</a:t>
            </a:r>
            <a:endParaRPr lang="en-US" sz="1163" dirty="0"/>
          </a:p>
        </p:txBody>
      </p:sp>
      <p:sp>
        <p:nvSpPr>
          <p:cNvPr id="48" name="Shape 45"/>
          <p:cNvSpPr/>
          <p:nvPr/>
        </p:nvSpPr>
        <p:spPr>
          <a:xfrm>
            <a:off x="4304630" y="3880768"/>
            <a:ext cx="929506" cy="1006748"/>
          </a:xfrm>
          <a:prstGeom prst="rect">
            <a:avLst/>
          </a:prstGeom>
          <a:solidFill>
            <a:srgbClr val="EF9F27">
              <a:alpha val="12000"/>
            </a:srgbClr>
          </a:solidFill>
          <a:ln/>
        </p:spPr>
      </p:sp>
      <p:sp>
        <p:nvSpPr>
          <p:cNvPr id="49" name="Shape 46"/>
          <p:cNvSpPr/>
          <p:nvPr/>
        </p:nvSpPr>
        <p:spPr>
          <a:xfrm>
            <a:off x="4304630" y="4877991"/>
            <a:ext cx="929506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50" name="Text 47"/>
          <p:cNvSpPr/>
          <p:nvPr/>
        </p:nvSpPr>
        <p:spPr>
          <a:xfrm>
            <a:off x="4399880" y="3995068"/>
            <a:ext cx="739006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51" name="Shape 48"/>
          <p:cNvSpPr/>
          <p:nvPr/>
        </p:nvSpPr>
        <p:spPr>
          <a:xfrm>
            <a:off x="5234136" y="4877991"/>
            <a:ext cx="218665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52" name="Text 49"/>
          <p:cNvSpPr/>
          <p:nvPr/>
        </p:nvSpPr>
        <p:spPr>
          <a:xfrm>
            <a:off x="6247209" y="4281711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53" name="Shape 50"/>
          <p:cNvSpPr/>
          <p:nvPr/>
        </p:nvSpPr>
        <p:spPr>
          <a:xfrm>
            <a:off x="7420794" y="4877991"/>
            <a:ext cx="2173039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54" name="Text 51"/>
          <p:cNvSpPr/>
          <p:nvPr/>
        </p:nvSpPr>
        <p:spPr>
          <a:xfrm>
            <a:off x="8427021" y="4281711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55" name="Shape 52"/>
          <p:cNvSpPr/>
          <p:nvPr/>
        </p:nvSpPr>
        <p:spPr>
          <a:xfrm>
            <a:off x="9593833" y="4877991"/>
            <a:ext cx="2179067" cy="9525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56" name="Text 53"/>
          <p:cNvSpPr/>
          <p:nvPr/>
        </p:nvSpPr>
        <p:spPr>
          <a:xfrm>
            <a:off x="9689083" y="3995068"/>
            <a:ext cx="1988567" cy="806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57" name="Shape 54"/>
          <p:cNvSpPr/>
          <p:nvPr/>
        </p:nvSpPr>
        <p:spPr>
          <a:xfrm>
            <a:off x="419100" y="4887516"/>
            <a:ext cx="3885530" cy="984647"/>
          </a:xfrm>
          <a:prstGeom prst="rect">
            <a:avLst/>
          </a:prstGeom>
          <a:solidFill>
            <a:srgbClr val="F0FDF4"/>
          </a:solidFill>
          <a:ln/>
        </p:spPr>
      </p:sp>
      <p:sp>
        <p:nvSpPr>
          <p:cNvPr id="58" name="Text 55"/>
          <p:cNvSpPr/>
          <p:nvPr/>
        </p:nvSpPr>
        <p:spPr>
          <a:xfrm>
            <a:off x="552450" y="5001816"/>
            <a:ext cx="3735396" cy="79414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63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/ Distribution</a:t>
            </a:r>
            <a:endParaRPr lang="en-US" sz="1163" dirty="0"/>
          </a:p>
        </p:txBody>
      </p:sp>
      <p:sp>
        <p:nvSpPr>
          <p:cNvPr id="59" name="Shape 56"/>
          <p:cNvSpPr/>
          <p:nvPr/>
        </p:nvSpPr>
        <p:spPr>
          <a:xfrm>
            <a:off x="4304630" y="4887516"/>
            <a:ext cx="929506" cy="984647"/>
          </a:xfrm>
          <a:prstGeom prst="rect">
            <a:avLst/>
          </a:prstGeom>
          <a:solidFill>
            <a:srgbClr val="EF9F27">
              <a:alpha val="12000"/>
            </a:srgbClr>
          </a:solidFill>
          <a:ln/>
        </p:spPr>
      </p:sp>
      <p:sp>
        <p:nvSpPr>
          <p:cNvPr id="60" name="Text 57"/>
          <p:cNvSpPr/>
          <p:nvPr/>
        </p:nvSpPr>
        <p:spPr>
          <a:xfrm>
            <a:off x="4399880" y="5001816"/>
            <a:ext cx="739006" cy="79414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163" dirty="0"/>
          </a:p>
        </p:txBody>
      </p:sp>
      <p:sp>
        <p:nvSpPr>
          <p:cNvPr id="61" name="Text 58"/>
          <p:cNvSpPr/>
          <p:nvPr/>
        </p:nvSpPr>
        <p:spPr>
          <a:xfrm>
            <a:off x="6247209" y="5282208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62" name="Text 59"/>
          <p:cNvSpPr/>
          <p:nvPr/>
        </p:nvSpPr>
        <p:spPr>
          <a:xfrm>
            <a:off x="8427021" y="5282208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63" name="Text 60"/>
          <p:cNvSpPr/>
          <p:nvPr/>
        </p:nvSpPr>
        <p:spPr>
          <a:xfrm>
            <a:off x="10603111" y="5282208"/>
            <a:ext cx="1605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163" b="1" dirty="0">
                <a:solidFill>
                  <a:srgbClr val="C0392B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✗</a:t>
            </a:r>
            <a:endParaRPr lang="en-US" sz="1163" dirty="0"/>
          </a:p>
        </p:txBody>
      </p:sp>
      <p:sp>
        <p:nvSpPr>
          <p:cNvPr id="64" name="Shape 61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65" name="Text 62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📍</a:t>
            </a:r>
            <a:endParaRPr lang="en-US" sz="1800" dirty="0"/>
          </a:p>
        </p:txBody>
      </p:sp>
      <p:sp>
        <p:nvSpPr>
          <p:cNvPr id="66" name="Text 63"/>
          <p:cNvSpPr/>
          <p:nvPr/>
        </p:nvSpPr>
        <p:spPr>
          <a:xfrm>
            <a:off x="981075" y="6186934"/>
            <a:ext cx="692595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Optional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2×2 positioning map (e.g. price vs. quality) is a powerful alternative to this table.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7978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— CP SYNERGY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797876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CP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797876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 specific: which CP business unit, and the exact value it unlocks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559743" cy="319088"/>
          </a:xfrm>
          <a:prstGeom prst="roundRect">
            <a:avLst>
              <a:gd name="adj" fmla="val 50000"/>
            </a:avLst>
          </a:prstGeom>
          <a:solidFill>
            <a:srgbClr val="1B4332"/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1510085"/>
            <a:ext cx="331143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CPF</a:t>
            </a:r>
            <a:endParaRPr lang="en-US" sz="1125" dirty="0"/>
          </a:p>
        </p:txBody>
      </p:sp>
      <p:sp>
        <p:nvSpPr>
          <p:cNvPr id="10" name="Shape 7"/>
          <p:cNvSpPr/>
          <p:nvPr/>
        </p:nvSpPr>
        <p:spPr>
          <a:xfrm>
            <a:off x="1064568" y="1443410"/>
            <a:ext cx="771004" cy="319088"/>
          </a:xfrm>
          <a:prstGeom prst="roundRect">
            <a:avLst>
              <a:gd name="adj" fmla="val 50000"/>
            </a:avLst>
          </a:prstGeom>
          <a:solidFill>
            <a:srgbClr val="1B4332"/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216968" y="1510085"/>
            <a:ext cx="542404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CPRAM</a:t>
            </a:r>
            <a:endParaRPr lang="en-US" sz="1125" dirty="0"/>
          </a:p>
        </p:txBody>
      </p:sp>
      <p:sp>
        <p:nvSpPr>
          <p:cNvPr id="12" name="Shape 9"/>
          <p:cNvSpPr/>
          <p:nvPr/>
        </p:nvSpPr>
        <p:spPr>
          <a:xfrm>
            <a:off x="1921297" y="1443410"/>
            <a:ext cx="719286" cy="319088"/>
          </a:xfrm>
          <a:prstGeom prst="roundRect">
            <a:avLst>
              <a:gd name="adj" fmla="val 50000"/>
            </a:avLst>
          </a:prstGeom>
          <a:solidFill>
            <a:srgbClr val="1B4332"/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073697" y="1510085"/>
            <a:ext cx="490686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CPALL</a:t>
            </a:r>
            <a:endParaRPr lang="en-US" sz="1125" dirty="0"/>
          </a:p>
        </p:txBody>
      </p:sp>
      <p:sp>
        <p:nvSpPr>
          <p:cNvPr id="14" name="Shape 11"/>
          <p:cNvSpPr/>
          <p:nvPr/>
        </p:nvSpPr>
        <p:spPr>
          <a:xfrm>
            <a:off x="2726308" y="1443410"/>
            <a:ext cx="751061" cy="319088"/>
          </a:xfrm>
          <a:prstGeom prst="roundRect">
            <a:avLst>
              <a:gd name="adj" fmla="val 50000"/>
            </a:avLst>
          </a:prstGeom>
          <a:solidFill>
            <a:srgbClr val="1B4332"/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878708" y="1510085"/>
            <a:ext cx="522461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AXTRA</a:t>
            </a:r>
            <a:endParaRPr lang="en-US" sz="1125" dirty="0"/>
          </a:p>
        </p:txBody>
      </p:sp>
      <p:sp>
        <p:nvSpPr>
          <p:cNvPr id="16" name="Shape 13"/>
          <p:cNvSpPr/>
          <p:nvPr/>
        </p:nvSpPr>
        <p:spPr>
          <a:xfrm>
            <a:off x="3563094" y="1443410"/>
            <a:ext cx="650453" cy="319088"/>
          </a:xfrm>
          <a:prstGeom prst="roundRect">
            <a:avLst>
              <a:gd name="adj" fmla="val 50000"/>
            </a:avLst>
          </a:prstGeom>
          <a:solidFill>
            <a:srgbClr val="1B4332"/>
          </a:solidFill>
          <a:ln w="95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715494" y="1510085"/>
            <a:ext cx="421853" cy="2238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TRUE</a:t>
            </a:r>
            <a:endParaRPr lang="en-US" sz="1125" dirty="0"/>
          </a:p>
        </p:txBody>
      </p:sp>
      <p:sp>
        <p:nvSpPr>
          <p:cNvPr id="18" name="Shape 15"/>
          <p:cNvSpPr/>
          <p:nvPr/>
        </p:nvSpPr>
        <p:spPr>
          <a:xfrm>
            <a:off x="419100" y="1895847"/>
            <a:ext cx="5591175" cy="3976315"/>
          </a:xfrm>
          <a:prstGeom prst="roundRect">
            <a:avLst>
              <a:gd name="adj" fmla="val 2635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9" name="Text 16"/>
          <p:cNvSpPr/>
          <p:nvPr/>
        </p:nvSpPr>
        <p:spPr>
          <a:xfrm>
            <a:off x="585788" y="2033960"/>
            <a:ext cx="578358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UNITS &amp; WHY</a:t>
            </a:r>
            <a:endParaRPr lang="en-US" sz="975" dirty="0"/>
          </a:p>
        </p:txBody>
      </p:sp>
      <p:sp>
        <p:nvSpPr>
          <p:cNvPr id="20" name="Text 17"/>
          <p:cNvSpPr/>
          <p:nvPr/>
        </p:nvSpPr>
        <p:spPr>
          <a:xfrm>
            <a:off x="585788" y="2243510"/>
            <a:ext cx="578358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Pick the 1–2 CP business units that matter most and explain the fit</a:t>
            </a:r>
            <a:endParaRPr lang="en-US" sz="1088" dirty="0"/>
          </a:p>
        </p:txBody>
      </p:sp>
      <p:sp>
        <p:nvSpPr>
          <p:cNvPr id="21" name="Shape 18"/>
          <p:cNvSpPr/>
          <p:nvPr/>
        </p:nvSpPr>
        <p:spPr>
          <a:xfrm>
            <a:off x="6181725" y="1443410"/>
            <a:ext cx="5591175" cy="2147664"/>
          </a:xfrm>
          <a:prstGeom prst="roundRect">
            <a:avLst>
              <a:gd name="adj" fmla="val 4879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2" name="Text 19"/>
          <p:cNvSpPr/>
          <p:nvPr/>
        </p:nvSpPr>
        <p:spPr>
          <a:xfrm>
            <a:off x="6348413" y="1581522"/>
            <a:ext cx="578358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CP GIVES YOU</a:t>
            </a:r>
            <a:endParaRPr lang="en-US" sz="975" dirty="0"/>
          </a:p>
        </p:txBody>
      </p:sp>
      <p:sp>
        <p:nvSpPr>
          <p:cNvPr id="23" name="Text 20"/>
          <p:cNvSpPr/>
          <p:nvPr/>
        </p:nvSpPr>
        <p:spPr>
          <a:xfrm>
            <a:off x="6348413" y="1791072"/>
            <a:ext cx="578358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Production · cold chain · 7-Eleven shelf · capital · R&amp;D</a:t>
            </a:r>
            <a:endParaRPr lang="en-US" sz="1088" dirty="0"/>
          </a:p>
        </p:txBody>
      </p:sp>
      <p:sp>
        <p:nvSpPr>
          <p:cNvPr id="24" name="Shape 21"/>
          <p:cNvSpPr/>
          <p:nvPr/>
        </p:nvSpPr>
        <p:spPr>
          <a:xfrm>
            <a:off x="6181725" y="3724424"/>
            <a:ext cx="5591175" cy="2147739"/>
          </a:xfrm>
          <a:prstGeom prst="roundRect">
            <a:avLst>
              <a:gd name="adj" fmla="val 4878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5" name="Text 22"/>
          <p:cNvSpPr/>
          <p:nvPr/>
        </p:nvSpPr>
        <p:spPr>
          <a:xfrm>
            <a:off x="6348413" y="3862536"/>
            <a:ext cx="578358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GIVE CP</a:t>
            </a:r>
            <a:endParaRPr lang="en-US" sz="975" dirty="0"/>
          </a:p>
        </p:txBody>
      </p:sp>
      <p:sp>
        <p:nvSpPr>
          <p:cNvPr id="26" name="Text 23"/>
          <p:cNvSpPr/>
          <p:nvPr/>
        </p:nvSpPr>
        <p:spPr>
          <a:xfrm>
            <a:off x="6348413" y="4072086"/>
            <a:ext cx="578358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Innovation · IP · new category · growth — the mutual win</a:t>
            </a:r>
            <a:endParaRPr lang="en-US" sz="1088" dirty="0"/>
          </a:p>
        </p:txBody>
      </p:sp>
      <p:sp>
        <p:nvSpPr>
          <p:cNvPr id="27" name="Shape 24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8" name="Text 25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🤝</a:t>
            </a:r>
            <a:endParaRPr lang="en-US" sz="1800" dirty="0"/>
          </a:p>
        </p:txBody>
      </p:sp>
      <p:sp>
        <p:nvSpPr>
          <p:cNvPr id="29" name="Text 26"/>
          <p:cNvSpPr/>
          <p:nvPr/>
        </p:nvSpPr>
        <p:spPr>
          <a:xfrm>
            <a:off x="981075" y="6186934"/>
            <a:ext cx="671861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Synergy is scored in </a:t>
            </a:r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Rounds 2, 3 &amp; 4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make the value flow obvious in both directions.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4148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— TRACTION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414875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It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414875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 of demand — research, pilots, MVP, real customers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2724150" cy="4428753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433587" y="3250555"/>
            <a:ext cx="695176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850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704861" y="3836343"/>
            <a:ext cx="215255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surveyed for problem &amp; need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295650" y="1443410"/>
            <a:ext cx="2724150" cy="4428753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413275" y="3250555"/>
            <a:ext cx="488826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850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850" dirty="0"/>
          </a:p>
        </p:txBody>
      </p:sp>
      <p:sp>
        <p:nvSpPr>
          <p:cNvPr id="13" name="Text 10"/>
          <p:cNvSpPr/>
          <p:nvPr/>
        </p:nvSpPr>
        <p:spPr>
          <a:xfrm>
            <a:off x="3586237" y="3836343"/>
            <a:ext cx="214297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 customers interviewed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172200" y="1443410"/>
            <a:ext cx="2724150" cy="4428753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392963" y="3250555"/>
            <a:ext cx="282550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850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850" dirty="0"/>
          </a:p>
        </p:txBody>
      </p:sp>
      <p:sp>
        <p:nvSpPr>
          <p:cNvPr id="16" name="Text 13"/>
          <p:cNvSpPr/>
          <p:nvPr/>
        </p:nvSpPr>
        <p:spPr>
          <a:xfrm>
            <a:off x="6541859" y="3836343"/>
            <a:ext cx="1984831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tested the prototype / MVP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9048750" y="1443410"/>
            <a:ext cx="2724150" cy="4428753"/>
          </a:xfrm>
          <a:prstGeom prst="roundRect">
            <a:avLst>
              <a:gd name="adj" fmla="val 5594"/>
            </a:avLst>
          </a:prstGeom>
          <a:solidFill>
            <a:srgbClr val="1B4332"/>
          </a:solidFill>
          <a:ln w="14288">
            <a:solidFill>
              <a:srgbClr val="1B433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269513" y="3250555"/>
            <a:ext cx="282550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8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850" dirty="0"/>
          </a:p>
        </p:txBody>
      </p:sp>
      <p:sp>
        <p:nvSpPr>
          <p:cNvPr id="19" name="Text 16"/>
          <p:cNvSpPr/>
          <p:nvPr/>
        </p:nvSpPr>
        <p:spPr>
          <a:xfrm>
            <a:off x="9166871" y="3836343"/>
            <a:ext cx="248783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paying customers · repeat buyers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1" name="Text 18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✏️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981075" y="6191696"/>
            <a:ext cx="8065792" cy="2514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 these numbers with your real milestones — surveys, interviews, pilots, MVP sales, repeat purchase.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13645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— TEAM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136456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136456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you are the right team to execute this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2724150" cy="5128840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285875" y="2292772"/>
            <a:ext cx="990600" cy="990600"/>
          </a:xfrm>
          <a:prstGeom prst="ellipse">
            <a:avLst/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376363" y="2421359"/>
            <a:ext cx="809625" cy="771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photo</a:t>
            </a:r>
            <a:endParaRPr lang="en-US" sz="938" dirty="0"/>
          </a:p>
        </p:txBody>
      </p:sp>
      <p:sp>
        <p:nvSpPr>
          <p:cNvPr id="11" name="Shape 8"/>
          <p:cNvSpPr/>
          <p:nvPr/>
        </p:nvSpPr>
        <p:spPr>
          <a:xfrm>
            <a:off x="604838" y="3435772"/>
            <a:ext cx="2352675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2" name="Text 9"/>
          <p:cNvSpPr/>
          <p:nvPr/>
        </p:nvSpPr>
        <p:spPr>
          <a:xfrm>
            <a:off x="670560" y="3573884"/>
            <a:ext cx="222123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· ROLE</a:t>
            </a:r>
            <a:endParaRPr lang="en-US" sz="975" dirty="0"/>
          </a:p>
        </p:txBody>
      </p:sp>
      <p:sp>
        <p:nvSpPr>
          <p:cNvPr id="13" name="Text 10"/>
          <p:cNvSpPr/>
          <p:nvPr/>
        </p:nvSpPr>
        <p:spPr>
          <a:xfrm>
            <a:off x="670560" y="3783434"/>
            <a:ext cx="222123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e.g. Founder &amp; Food Scientist</a:t>
            </a:r>
            <a:endParaRPr lang="en-US" sz="1088" dirty="0"/>
          </a:p>
        </p:txBody>
      </p:sp>
      <p:sp>
        <p:nvSpPr>
          <p:cNvPr id="14" name="Shape 11"/>
          <p:cNvSpPr/>
          <p:nvPr/>
        </p:nvSpPr>
        <p:spPr>
          <a:xfrm>
            <a:off x="604838" y="4274195"/>
            <a:ext cx="2352675" cy="1448693"/>
          </a:xfrm>
          <a:prstGeom prst="roundRect">
            <a:avLst>
              <a:gd name="adj" fmla="val 723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>
            <a:off x="733425" y="4412307"/>
            <a:ext cx="20955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 THAT SUPPORTS THIS PROJECT</a:t>
            </a:r>
            <a:endParaRPr lang="en-US" sz="975" dirty="0"/>
          </a:p>
        </p:txBody>
      </p:sp>
      <p:sp>
        <p:nvSpPr>
          <p:cNvPr id="16" name="Text 13"/>
          <p:cNvSpPr/>
          <p:nvPr/>
        </p:nvSpPr>
        <p:spPr>
          <a:xfrm>
            <a:off x="733425" y="4783782"/>
            <a:ext cx="2095500" cy="8390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Background &amp; track record that helps deliver — e.g. 8 yrs in food R&amp;D, launched 3 retail products, ran a commercial kitchen</a:t>
            </a:r>
            <a:endParaRPr lang="en-US" sz="1088" dirty="0"/>
          </a:p>
        </p:txBody>
      </p:sp>
      <p:sp>
        <p:nvSpPr>
          <p:cNvPr id="17" name="Shape 14"/>
          <p:cNvSpPr/>
          <p:nvPr/>
        </p:nvSpPr>
        <p:spPr>
          <a:xfrm>
            <a:off x="3295650" y="1443410"/>
            <a:ext cx="2724150" cy="5128840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162425" y="2292772"/>
            <a:ext cx="990600" cy="990600"/>
          </a:xfrm>
          <a:prstGeom prst="ellipse">
            <a:avLst/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252912" y="2421359"/>
            <a:ext cx="809625" cy="771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photo</a:t>
            </a:r>
            <a:endParaRPr lang="en-US" sz="938" dirty="0"/>
          </a:p>
        </p:txBody>
      </p:sp>
      <p:sp>
        <p:nvSpPr>
          <p:cNvPr id="20" name="Shape 17"/>
          <p:cNvSpPr/>
          <p:nvPr/>
        </p:nvSpPr>
        <p:spPr>
          <a:xfrm>
            <a:off x="3481388" y="3435772"/>
            <a:ext cx="2352675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1" name="Text 18"/>
          <p:cNvSpPr/>
          <p:nvPr/>
        </p:nvSpPr>
        <p:spPr>
          <a:xfrm>
            <a:off x="3547110" y="3573884"/>
            <a:ext cx="222123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· ROLE</a:t>
            </a:r>
            <a:endParaRPr lang="en-US" sz="975" dirty="0"/>
          </a:p>
        </p:txBody>
      </p:sp>
      <p:sp>
        <p:nvSpPr>
          <p:cNvPr id="22" name="Text 19"/>
          <p:cNvSpPr/>
          <p:nvPr/>
        </p:nvSpPr>
        <p:spPr>
          <a:xfrm>
            <a:off x="3547110" y="3783434"/>
            <a:ext cx="222123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e.g. Co-founder &amp; Ops Lead</a:t>
            </a:r>
            <a:endParaRPr lang="en-US" sz="1088" dirty="0"/>
          </a:p>
        </p:txBody>
      </p:sp>
      <p:sp>
        <p:nvSpPr>
          <p:cNvPr id="23" name="Shape 20"/>
          <p:cNvSpPr/>
          <p:nvPr/>
        </p:nvSpPr>
        <p:spPr>
          <a:xfrm>
            <a:off x="3481388" y="4274195"/>
            <a:ext cx="2352675" cy="1448693"/>
          </a:xfrm>
          <a:prstGeom prst="roundRect">
            <a:avLst>
              <a:gd name="adj" fmla="val 723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24" name="Text 21"/>
          <p:cNvSpPr/>
          <p:nvPr/>
        </p:nvSpPr>
        <p:spPr>
          <a:xfrm>
            <a:off x="3609975" y="4412307"/>
            <a:ext cx="20955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 THAT SUPPORTS THIS PROJECT</a:t>
            </a:r>
            <a:endParaRPr lang="en-US" sz="975" dirty="0"/>
          </a:p>
        </p:txBody>
      </p:sp>
      <p:sp>
        <p:nvSpPr>
          <p:cNvPr id="25" name="Text 22"/>
          <p:cNvSpPr/>
          <p:nvPr/>
        </p:nvSpPr>
        <p:spPr>
          <a:xfrm>
            <a:off x="3609975" y="4783782"/>
            <a:ext cx="2095500" cy="8390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Background &amp; track record that helps deliver — e.g. scaled supply chain, managed FDA / GMP, food-safety certified</a:t>
            </a:r>
            <a:endParaRPr lang="en-US" sz="1088" dirty="0"/>
          </a:p>
        </p:txBody>
      </p:sp>
      <p:sp>
        <p:nvSpPr>
          <p:cNvPr id="26" name="Shape 23"/>
          <p:cNvSpPr/>
          <p:nvPr/>
        </p:nvSpPr>
        <p:spPr>
          <a:xfrm>
            <a:off x="6172200" y="1443410"/>
            <a:ext cx="2724150" cy="5128840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7038975" y="2292772"/>
            <a:ext cx="990600" cy="990600"/>
          </a:xfrm>
          <a:prstGeom prst="ellipse">
            <a:avLst/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7129463" y="2421359"/>
            <a:ext cx="809625" cy="771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photo</a:t>
            </a:r>
            <a:endParaRPr lang="en-US" sz="938" dirty="0"/>
          </a:p>
        </p:txBody>
      </p:sp>
      <p:sp>
        <p:nvSpPr>
          <p:cNvPr id="29" name="Shape 26"/>
          <p:cNvSpPr/>
          <p:nvPr/>
        </p:nvSpPr>
        <p:spPr>
          <a:xfrm>
            <a:off x="6357938" y="3435772"/>
            <a:ext cx="2352675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30" name="Text 27"/>
          <p:cNvSpPr/>
          <p:nvPr/>
        </p:nvSpPr>
        <p:spPr>
          <a:xfrm>
            <a:off x="6423660" y="3573884"/>
            <a:ext cx="222123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· ROLE</a:t>
            </a:r>
            <a:endParaRPr lang="en-US" sz="975" dirty="0"/>
          </a:p>
        </p:txBody>
      </p:sp>
      <p:sp>
        <p:nvSpPr>
          <p:cNvPr id="31" name="Text 28"/>
          <p:cNvSpPr/>
          <p:nvPr/>
        </p:nvSpPr>
        <p:spPr>
          <a:xfrm>
            <a:off x="6423660" y="3783434"/>
            <a:ext cx="222123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e.g. Head of Marketing</a:t>
            </a:r>
            <a:endParaRPr lang="en-US" sz="1088" dirty="0"/>
          </a:p>
        </p:txBody>
      </p:sp>
      <p:sp>
        <p:nvSpPr>
          <p:cNvPr id="32" name="Shape 29"/>
          <p:cNvSpPr/>
          <p:nvPr/>
        </p:nvSpPr>
        <p:spPr>
          <a:xfrm>
            <a:off x="6357938" y="4274195"/>
            <a:ext cx="2352675" cy="1448693"/>
          </a:xfrm>
          <a:prstGeom prst="roundRect">
            <a:avLst>
              <a:gd name="adj" fmla="val 723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33" name="Text 30"/>
          <p:cNvSpPr/>
          <p:nvPr/>
        </p:nvSpPr>
        <p:spPr>
          <a:xfrm>
            <a:off x="6486525" y="4412307"/>
            <a:ext cx="20955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 THAT SUPPORTS THIS PROJECT</a:t>
            </a:r>
            <a:endParaRPr lang="en-US" sz="975" dirty="0"/>
          </a:p>
        </p:txBody>
      </p:sp>
      <p:sp>
        <p:nvSpPr>
          <p:cNvPr id="34" name="Text 31"/>
          <p:cNvSpPr/>
          <p:nvPr/>
        </p:nvSpPr>
        <p:spPr>
          <a:xfrm>
            <a:off x="6486525" y="4783782"/>
            <a:ext cx="2095500" cy="8390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Background &amp; track record that helps deliver — e.g. grew a D2C brand to 50k customers, retail &amp; e-commerce launches</a:t>
            </a:r>
            <a:endParaRPr lang="en-US" sz="1088" dirty="0"/>
          </a:p>
        </p:txBody>
      </p:sp>
      <p:sp>
        <p:nvSpPr>
          <p:cNvPr id="35" name="Shape 32"/>
          <p:cNvSpPr/>
          <p:nvPr/>
        </p:nvSpPr>
        <p:spPr>
          <a:xfrm>
            <a:off x="9048750" y="1443410"/>
            <a:ext cx="2724150" cy="5128840"/>
          </a:xfrm>
          <a:prstGeom prst="roundRect">
            <a:avLst>
              <a:gd name="adj" fmla="val 5594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9915525" y="2292772"/>
            <a:ext cx="990600" cy="990600"/>
          </a:xfrm>
          <a:prstGeom prst="ellipse">
            <a:avLst/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10006013" y="2421359"/>
            <a:ext cx="809625" cy="771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photo</a:t>
            </a:r>
            <a:endParaRPr lang="en-US" sz="938" dirty="0"/>
          </a:p>
        </p:txBody>
      </p:sp>
      <p:sp>
        <p:nvSpPr>
          <p:cNvPr id="38" name="Shape 35"/>
          <p:cNvSpPr/>
          <p:nvPr/>
        </p:nvSpPr>
        <p:spPr>
          <a:xfrm>
            <a:off x="9234488" y="3435772"/>
            <a:ext cx="2352675" cy="686023"/>
          </a:xfrm>
          <a:prstGeom prst="roundRect">
            <a:avLst>
              <a:gd name="adj" fmla="val 15273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39" name="Text 36"/>
          <p:cNvSpPr/>
          <p:nvPr/>
        </p:nvSpPr>
        <p:spPr>
          <a:xfrm>
            <a:off x="9300210" y="3573884"/>
            <a:ext cx="222123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· ROLE</a:t>
            </a:r>
            <a:endParaRPr lang="en-US" sz="975" dirty="0"/>
          </a:p>
        </p:txBody>
      </p:sp>
      <p:sp>
        <p:nvSpPr>
          <p:cNvPr id="40" name="Text 37"/>
          <p:cNvSpPr/>
          <p:nvPr/>
        </p:nvSpPr>
        <p:spPr>
          <a:xfrm>
            <a:off x="9300210" y="3783434"/>
            <a:ext cx="2221230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e.g. Advisor</a:t>
            </a:r>
            <a:endParaRPr lang="en-US" sz="1088" dirty="0"/>
          </a:p>
        </p:txBody>
      </p:sp>
      <p:sp>
        <p:nvSpPr>
          <p:cNvPr id="41" name="Shape 38"/>
          <p:cNvSpPr/>
          <p:nvPr/>
        </p:nvSpPr>
        <p:spPr>
          <a:xfrm>
            <a:off x="9234488" y="4274195"/>
            <a:ext cx="2352675" cy="1448693"/>
          </a:xfrm>
          <a:prstGeom prst="roundRect">
            <a:avLst>
              <a:gd name="adj" fmla="val 723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42" name="Text 39"/>
          <p:cNvSpPr/>
          <p:nvPr/>
        </p:nvSpPr>
        <p:spPr>
          <a:xfrm>
            <a:off x="9363075" y="4412307"/>
            <a:ext cx="2095500" cy="361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 THAT SUPPORTS THIS PROJECT</a:t>
            </a:r>
            <a:endParaRPr lang="en-US" sz="975" dirty="0"/>
          </a:p>
        </p:txBody>
      </p:sp>
      <p:sp>
        <p:nvSpPr>
          <p:cNvPr id="43" name="Text 40"/>
          <p:cNvSpPr/>
          <p:nvPr/>
        </p:nvSpPr>
        <p:spPr>
          <a:xfrm>
            <a:off x="9363075" y="4783782"/>
            <a:ext cx="2095500" cy="83909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Background &amp; track record that helps deliver — e.g. ex-CP executive, industry network, finance / fundraising expertise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14603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USE THIS TEMPLATE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146033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It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Own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146033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starting structure — not a rulebook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385890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0088" y="2182044"/>
            <a:ext cx="3419103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✏️</a:t>
            </a:r>
            <a:endParaRPr lang="en-US" sz="4500" dirty="0"/>
          </a:p>
        </p:txBody>
      </p:sp>
      <p:sp>
        <p:nvSpPr>
          <p:cNvPr id="10" name="Text 7"/>
          <p:cNvSpPr/>
          <p:nvPr/>
        </p:nvSpPr>
        <p:spPr>
          <a:xfrm>
            <a:off x="700088" y="2924994"/>
            <a:ext cx="3419103" cy="4038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Edit Freely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00088" y="3462189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882030" y="3462189"/>
            <a:ext cx="3014123" cy="5828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dashed box is a prompt — replace it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00088" y="4140250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882030" y="4140250"/>
            <a:ext cx="3014123" cy="5828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Add, remove or reorder any slide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700088" y="4818311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882030" y="4818311"/>
            <a:ext cx="2305869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it your own story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4260800" y="1443410"/>
            <a:ext cx="3670325" cy="4385890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541788" y="2318221"/>
            <a:ext cx="3419185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🎯</a:t>
            </a:r>
            <a:endParaRPr lang="en-US" sz="4500" dirty="0"/>
          </a:p>
        </p:txBody>
      </p:sp>
      <p:sp>
        <p:nvSpPr>
          <p:cNvPr id="19" name="Text 16"/>
          <p:cNvSpPr/>
          <p:nvPr/>
        </p:nvSpPr>
        <p:spPr>
          <a:xfrm>
            <a:off x="4541788" y="3061171"/>
            <a:ext cx="3419185" cy="4038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to the Criteria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4541788" y="3598366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4723730" y="3598366"/>
            <a:ext cx="3014200" cy="5828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rounds — each scored differently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4541788" y="4276427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4723730" y="4276427"/>
            <a:ext cx="2741749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 the weighted criteria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4541788" y="4682133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25" name="Text 22"/>
          <p:cNvSpPr/>
          <p:nvPr/>
        </p:nvSpPr>
        <p:spPr>
          <a:xfrm>
            <a:off x="4723730" y="4682133"/>
            <a:ext cx="3087916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Give judges what they look for</a:t>
            </a:r>
            <a:endParaRPr lang="en-US" sz="1650" dirty="0"/>
          </a:p>
        </p:txBody>
      </p:sp>
      <p:sp>
        <p:nvSpPr>
          <p:cNvPr id="26" name="Shape 23"/>
          <p:cNvSpPr/>
          <p:nvPr/>
        </p:nvSpPr>
        <p:spPr>
          <a:xfrm>
            <a:off x="8102575" y="1443410"/>
            <a:ext cx="3670325" cy="4385890"/>
          </a:xfrm>
          <a:prstGeom prst="roundRect">
            <a:avLst>
              <a:gd name="adj" fmla="val 4152"/>
            </a:avLst>
          </a:prstGeom>
          <a:solidFill>
            <a:srgbClr val="1B4332"/>
          </a:solidFill>
          <a:ln w="14288">
            <a:solidFill>
              <a:srgbClr val="1B4332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383563" y="2201540"/>
            <a:ext cx="3419185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📷</a:t>
            </a:r>
            <a:endParaRPr lang="en-US" sz="4500" dirty="0"/>
          </a:p>
        </p:txBody>
      </p:sp>
      <p:sp>
        <p:nvSpPr>
          <p:cNvPr id="28" name="Text 25"/>
          <p:cNvSpPr/>
          <p:nvPr/>
        </p:nvSpPr>
        <p:spPr>
          <a:xfrm>
            <a:off x="8383563" y="2944490"/>
            <a:ext cx="3419185" cy="4038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Present, Don't Read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8383563" y="3481685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30" name="Text 27"/>
          <p:cNvSpPr/>
          <p:nvPr/>
        </p:nvSpPr>
        <p:spPr>
          <a:xfrm>
            <a:off x="8565505" y="3481685"/>
            <a:ext cx="2677984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 with images, not text</a:t>
            </a:r>
            <a:endParaRPr lang="en-US" sz="1650" dirty="0"/>
          </a:p>
        </p:txBody>
      </p:sp>
      <p:sp>
        <p:nvSpPr>
          <p:cNvPr id="31" name="Text 28"/>
          <p:cNvSpPr/>
          <p:nvPr/>
        </p:nvSpPr>
        <p:spPr>
          <a:xfrm>
            <a:off x="8383563" y="3915966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32" name="Text 29"/>
          <p:cNvSpPr/>
          <p:nvPr/>
        </p:nvSpPr>
        <p:spPr>
          <a:xfrm>
            <a:off x="8565505" y="3915966"/>
            <a:ext cx="211432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bullet points only</a:t>
            </a:r>
            <a:endParaRPr lang="en-US" sz="1650" dirty="0"/>
          </a:p>
        </p:txBody>
      </p:sp>
      <p:sp>
        <p:nvSpPr>
          <p:cNvPr id="33" name="Text 30"/>
          <p:cNvSpPr/>
          <p:nvPr/>
        </p:nvSpPr>
        <p:spPr>
          <a:xfrm>
            <a:off x="8383563" y="4350246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34" name="Text 31"/>
          <p:cNvSpPr/>
          <p:nvPr/>
        </p:nvSpPr>
        <p:spPr>
          <a:xfrm>
            <a:off x="8565505" y="4350246"/>
            <a:ext cx="1790425" cy="3247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</a:t>
            </a:r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talk, not read</a:t>
            </a:r>
            <a:endParaRPr lang="en-US" sz="1650" dirty="0"/>
          </a:p>
        </p:txBody>
      </p:sp>
      <p:sp>
        <p:nvSpPr>
          <p:cNvPr id="35" name="Text 32"/>
          <p:cNvSpPr/>
          <p:nvPr/>
        </p:nvSpPr>
        <p:spPr>
          <a:xfrm>
            <a:off x="8383563" y="4798814"/>
            <a:ext cx="153367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</a:t>
            </a:r>
            <a:endParaRPr lang="en-US" sz="1650" dirty="0"/>
          </a:p>
        </p:txBody>
      </p:sp>
      <p:sp>
        <p:nvSpPr>
          <p:cNvPr id="36" name="Text 33"/>
          <p:cNvSpPr/>
          <p:nvPr/>
        </p:nvSpPr>
        <p:spPr>
          <a:xfrm>
            <a:off x="8565505" y="4798814"/>
            <a:ext cx="2242512" cy="3104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English throughout</a:t>
            </a:r>
            <a:endParaRPr lang="en-US" sz="1650" dirty="0"/>
          </a:p>
        </p:txBody>
      </p:sp>
      <p:sp>
        <p:nvSpPr>
          <p:cNvPr id="37" name="Shape 34"/>
          <p:cNvSpPr/>
          <p:nvPr/>
        </p:nvSpPr>
        <p:spPr>
          <a:xfrm>
            <a:off x="419100" y="5981700"/>
            <a:ext cx="11353800" cy="590550"/>
          </a:xfrm>
          <a:prstGeom prst="roundRect">
            <a:avLst>
              <a:gd name="adj" fmla="val 17742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38" name="Text 35"/>
          <p:cNvSpPr/>
          <p:nvPr/>
        </p:nvSpPr>
        <p:spPr>
          <a:xfrm>
            <a:off x="628650" y="6105525"/>
            <a:ext cx="30480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ⓘ</a:t>
            </a:r>
            <a:endParaRPr lang="en-US" sz="1800" dirty="0"/>
          </a:p>
        </p:txBody>
      </p:sp>
      <p:sp>
        <p:nvSpPr>
          <p:cNvPr id="39" name="Text 36"/>
          <p:cNvSpPr/>
          <p:nvPr/>
        </p:nvSpPr>
        <p:spPr>
          <a:xfrm>
            <a:off x="981075" y="6165503"/>
            <a:ext cx="9590514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Reminder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a central sample template only. Participants may freely edit and adapt the content to suit the selection criteria.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46715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— THE ASK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467152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Offer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467152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propose to CP — pick one or combine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3670250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2938" y="1667247"/>
            <a:ext cx="3544833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642938" y="2162547"/>
            <a:ext cx="3544833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 Sale / Licensing</a:t>
            </a:r>
            <a:endParaRPr lang="en-US" sz="1725" dirty="0"/>
          </a:p>
        </p:txBody>
      </p:sp>
      <p:sp>
        <p:nvSpPr>
          <p:cNvPr id="11" name="Text 8"/>
          <p:cNvSpPr/>
          <p:nvPr/>
        </p:nvSpPr>
        <p:spPr>
          <a:xfrm>
            <a:off x="642938" y="2539678"/>
            <a:ext cx="3319253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Transfer patents or formulas — royalty or one-time sale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260800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484638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📈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4484638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Equity Investment</a:t>
            </a:r>
            <a:endParaRPr lang="en-US" sz="1725" dirty="0"/>
          </a:p>
        </p:txBody>
      </p:sp>
      <p:sp>
        <p:nvSpPr>
          <p:cNvPr id="15" name="Text 12"/>
          <p:cNvSpPr/>
          <p:nvPr/>
        </p:nvSpPr>
        <p:spPr>
          <a:xfrm>
            <a:off x="4484638" y="2539678"/>
            <a:ext cx="3319329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invests capital for equity — you retain control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102575" y="1443410"/>
            <a:ext cx="3670325" cy="4428753"/>
          </a:xfrm>
          <a:prstGeom prst="roundRect">
            <a:avLst>
              <a:gd name="adj" fmla="val 415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326413" y="1667247"/>
            <a:ext cx="3544915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⚙️</a:t>
            </a:r>
            <a:endParaRPr lang="en-US" sz="3000" dirty="0"/>
          </a:p>
        </p:txBody>
      </p:sp>
      <p:sp>
        <p:nvSpPr>
          <p:cNvPr id="18" name="Text 15"/>
          <p:cNvSpPr/>
          <p:nvPr/>
        </p:nvSpPr>
        <p:spPr>
          <a:xfrm>
            <a:off x="8326413" y="2162547"/>
            <a:ext cx="3544915" cy="300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Co-Dev / Production</a:t>
            </a:r>
            <a:endParaRPr lang="en-US" sz="1725" dirty="0"/>
          </a:p>
        </p:txBody>
      </p:sp>
      <p:sp>
        <p:nvSpPr>
          <p:cNvPr id="19" name="Text 16"/>
          <p:cNvSpPr/>
          <p:nvPr/>
        </p:nvSpPr>
        <p:spPr>
          <a:xfrm>
            <a:off x="8326413" y="2539678"/>
            <a:ext cx="3319329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CP's factory &amp; supply chain — equity or GP share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419100" y="6024563"/>
            <a:ext cx="11353800" cy="547688"/>
          </a:xfrm>
          <a:prstGeom prst="roundRect">
            <a:avLst>
              <a:gd name="adj" fmla="val 19130"/>
            </a:avLst>
          </a:prstGeom>
          <a:gradFill rotWithShape="1">
            <a:gsLst>
              <a:gs pos="0">
                <a:srgbClr val="1B4332">
                  <a:alpha val="100000"/>
                </a:srgbClr>
              </a:gs>
              <a:gs pos="100000">
                <a:srgbClr val="2D6A4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1" name="Text 18"/>
          <p:cNvSpPr/>
          <p:nvPr/>
        </p:nvSpPr>
        <p:spPr>
          <a:xfrm>
            <a:off x="628650" y="6148388"/>
            <a:ext cx="304800" cy="3381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📝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981075" y="6186934"/>
            <a:ext cx="10130515" cy="2609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your ask clearly — </a:t>
            </a:r>
            <a:pPr algn="l"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want from CP, what you offer in return, and the use of funds. No fixed numbers required at application.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B4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1752451"/>
            <a:ext cx="381000" cy="38100"/>
          </a:xfrm>
          <a:prstGeom prst="roundRect">
            <a:avLst>
              <a:gd name="adj" fmla="val 50000"/>
            </a:avLst>
          </a:prstGeom>
          <a:solidFill>
            <a:srgbClr val="EF9F27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2019151"/>
            <a:ext cx="6494495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spc="-75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</a:t>
            </a:r>
            <a:pPr algn="l" indent="0" marL="0">
              <a:lnSpc>
                <a:spcPct val="100000"/>
              </a:lnSpc>
              <a:buNone/>
            </a:pPr>
            <a:r>
              <a:rPr lang="en-US" sz="4200" b="1" spc="-75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571500" y="2781151"/>
            <a:ext cx="4864906" cy="4762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We'd love to build the next great food innovation with CP Group.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71500" y="3447901"/>
            <a:ext cx="4132808" cy="686023"/>
          </a:xfrm>
          <a:prstGeom prst="roundRect">
            <a:avLst>
              <a:gd name="adj" fmla="val 15273"/>
            </a:avLst>
          </a:prstGeom>
          <a:solidFill>
            <a:srgbClr val="FFFFFF">
              <a:alpha val="5000"/>
            </a:srgbClr>
          </a:solidFill>
          <a:ln w="14288">
            <a:solidFill>
              <a:srgbClr val="74C69D">
                <a:alpha val="50000"/>
              </a:srgbClr>
            </a:solidFill>
            <a:prstDash val="dash"/>
          </a:ln>
        </p:spPr>
      </p:sp>
      <p:sp>
        <p:nvSpPr>
          <p:cNvPr id="6" name="Text 4"/>
          <p:cNvSpPr/>
          <p:nvPr/>
        </p:nvSpPr>
        <p:spPr>
          <a:xfrm>
            <a:off x="738188" y="3586014"/>
            <a:ext cx="4179377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</a:t>
            </a:r>
            <a:endParaRPr lang="en-US" sz="975" dirty="0"/>
          </a:p>
        </p:txBody>
      </p:sp>
      <p:sp>
        <p:nvSpPr>
          <p:cNvPr id="7" name="Text 5"/>
          <p:cNvSpPr/>
          <p:nvPr/>
        </p:nvSpPr>
        <p:spPr>
          <a:xfrm>
            <a:off x="738188" y="3795564"/>
            <a:ext cx="4179377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 · email · phone · website</a:t>
            </a:r>
            <a:endParaRPr lang="en-US" sz="1088" dirty="0"/>
          </a:p>
        </p:txBody>
      </p:sp>
      <p:sp>
        <p:nvSpPr>
          <p:cNvPr id="8" name="Shape 6"/>
          <p:cNvSpPr/>
          <p:nvPr/>
        </p:nvSpPr>
        <p:spPr>
          <a:xfrm>
            <a:off x="571500" y="4362524"/>
            <a:ext cx="5195590" cy="742950"/>
          </a:xfrm>
          <a:prstGeom prst="roundRect">
            <a:avLst>
              <a:gd name="adj" fmla="val 15385"/>
            </a:avLst>
          </a:prstGeom>
          <a:solidFill>
            <a:srgbClr val="EF9F27">
              <a:alpha val="13000"/>
            </a:srgbClr>
          </a:solidFill>
          <a:ln w="9525">
            <a:solidFill>
              <a:srgbClr val="EF9F27">
                <a:alpha val="45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1525" y="4505399"/>
            <a:ext cx="285750" cy="352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ⓘ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104900" y="4505399"/>
            <a:ext cx="4596030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a central sample template only. </a:t>
            </a:r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Participants are free to edit and adapt every section to best fit the selection criteria.</a:t>
            </a:r>
            <a:endParaRPr lang="en-US" sz="1163" dirty="0"/>
          </a:p>
        </p:txBody>
      </p:sp>
      <p:sp>
        <p:nvSpPr>
          <p:cNvPr id="11" name="Shape 9"/>
          <p:cNvSpPr/>
          <p:nvPr/>
        </p:nvSpPr>
        <p:spPr>
          <a:xfrm>
            <a:off x="7047086" y="0"/>
            <a:ext cx="5144914" cy="6858000"/>
          </a:xfrm>
          <a:prstGeom prst="rect">
            <a:avLst/>
          </a:prstGeom>
          <a:solidFill>
            <a:srgbClr val="000000">
              <a:alpha val="18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047086" y="0"/>
            <a:ext cx="9525" cy="6858000"/>
          </a:xfrm>
          <a:prstGeom prst="rect">
            <a:avLst/>
          </a:prstGeom>
          <a:solidFill>
            <a:srgbClr val="74C69D">
              <a:alpha val="18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9007673" y="2452688"/>
            <a:ext cx="1233190" cy="1371600"/>
          </a:xfrm>
          <a:prstGeom prst="roundRect">
            <a:avLst>
              <a:gd name="adj" fmla="val 9269"/>
            </a:avLst>
          </a:prstGeom>
          <a:solidFill>
            <a:srgbClr val="FFFFFF"/>
          </a:solidFill>
          <a:ln/>
        </p:spPr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7223" y="2643188"/>
            <a:ext cx="814090" cy="9906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618488" y="4110038"/>
            <a:ext cx="2011561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975" spc="75" kern="0" dirty="0">
                <a:solidFill>
                  <a:srgbClr val="FFFFFF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Healthylicious · CP Innovation Exposition 2026</a:t>
            </a:r>
            <a:endParaRPr lang="en-US" sz="9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91108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JUDGING CRITERIA · ROUND 1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911083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Concept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911083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∞ Applicants → 30 · CPF Ventures · Online · Document screening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0884619" y="190500"/>
            <a:ext cx="888281" cy="300038"/>
          </a:xfrm>
          <a:prstGeom prst="roundRect">
            <a:avLst>
              <a:gd name="adj" fmla="val 25397"/>
            </a:avLst>
          </a:prstGeom>
          <a:solidFill>
            <a:srgbClr val="EF9F27"/>
          </a:solidFill>
          <a:ln/>
        </p:spPr>
      </p:sp>
      <p:sp>
        <p:nvSpPr>
          <p:cNvPr id="7" name="Text 5"/>
          <p:cNvSpPr/>
          <p:nvPr/>
        </p:nvSpPr>
        <p:spPr>
          <a:xfrm>
            <a:off x="11017969" y="247650"/>
            <a:ext cx="6977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8" kern="0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1</a:t>
            </a:r>
            <a:endParaRPr lang="en-US" sz="1125" dirty="0"/>
          </a:p>
        </p:txBody>
      </p:sp>
      <p:sp>
        <p:nvSpPr>
          <p:cNvPr id="8" name="Shape 6"/>
          <p:cNvSpPr/>
          <p:nvPr/>
        </p:nvSpPr>
        <p:spPr>
          <a:xfrm>
            <a:off x="419100" y="1443410"/>
            <a:ext cx="11353800" cy="532656"/>
          </a:xfrm>
          <a:prstGeom prst="roundRect">
            <a:avLst>
              <a:gd name="adj" fmla="val 21459"/>
            </a:avLst>
          </a:prstGeom>
          <a:solidFill>
            <a:srgbClr val="E8F5E9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961778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443410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1" name="Shape 9"/>
          <p:cNvSpPr/>
          <p:nvPr/>
        </p:nvSpPr>
        <p:spPr>
          <a:xfrm>
            <a:off x="419100" y="1443410"/>
            <a:ext cx="47625" cy="532656"/>
          </a:xfrm>
          <a:prstGeom prst="rect">
            <a:avLst/>
          </a:prstGeom>
          <a:solidFill>
            <a:srgbClr val="EF9F27"/>
          </a:solidFill>
          <a:ln/>
        </p:spPr>
      </p:sp>
      <p:sp>
        <p:nvSpPr>
          <p:cNvPr id="12" name="Shape 10"/>
          <p:cNvSpPr/>
          <p:nvPr/>
        </p:nvSpPr>
        <p:spPr>
          <a:xfrm>
            <a:off x="11758613" y="1443410"/>
            <a:ext cx="14288" cy="532656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3" name="Text 11"/>
          <p:cNvSpPr/>
          <p:nvPr/>
        </p:nvSpPr>
        <p:spPr>
          <a:xfrm>
            <a:off x="638175" y="1591047"/>
            <a:ext cx="11289602" cy="2754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38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Focus: </a:t>
            </a:r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1B4332"/>
                </a:solidFill>
                <a:highlight>
                  <a:srgbClr val="E8F5E9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Does the concept fit Healthylicious — </a:t>
            </a:r>
            <a:pPr algn="l" indent="0" marL="0">
              <a:lnSpc>
                <a:spcPct val="145000"/>
              </a:lnSpc>
              <a:buNone/>
            </a:pPr>
            <a:r>
              <a:rPr lang="en-US" sz="1238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Innovative · Healthy · Delicious </a:t>
            </a:r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1B4332"/>
                </a:solidFill>
                <a:highlight>
                  <a:srgbClr val="E8F5E9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— and CP's investment thesis?</a:t>
            </a:r>
            <a:endParaRPr lang="en-US" sz="1238" dirty="0"/>
          </a:p>
        </p:txBody>
      </p:sp>
      <p:sp>
        <p:nvSpPr>
          <p:cNvPr id="14" name="Shape 12"/>
          <p:cNvSpPr/>
          <p:nvPr/>
        </p:nvSpPr>
        <p:spPr>
          <a:xfrm>
            <a:off x="419100" y="2128465"/>
            <a:ext cx="11353800" cy="1032346"/>
          </a:xfrm>
          <a:prstGeom prst="roundRect">
            <a:avLst>
              <a:gd name="adj" fmla="val 1107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3888" y="2363614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Innovative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623888" y="2739851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Genuinely novel food / drink / snack concept — not a me-too product</a:t>
            </a:r>
            <a:endParaRPr lang="en-US" sz="1275" dirty="0"/>
          </a:p>
        </p:txBody>
      </p:sp>
      <p:sp>
        <p:nvSpPr>
          <p:cNvPr id="17" name="Text 15"/>
          <p:cNvSpPr/>
          <p:nvPr/>
        </p:nvSpPr>
        <p:spPr>
          <a:xfrm>
            <a:off x="10861104" y="2425526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18" name="Shape 16"/>
          <p:cNvSpPr/>
          <p:nvPr/>
        </p:nvSpPr>
        <p:spPr>
          <a:xfrm>
            <a:off x="419100" y="3265587"/>
            <a:ext cx="11353800" cy="1032421"/>
          </a:xfrm>
          <a:prstGeom prst="roundRect">
            <a:avLst>
              <a:gd name="adj" fmla="val 11071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3888" y="3500810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Healthy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23888" y="3877047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health, nutrition or wellness benefit</a:t>
            </a:r>
            <a:endParaRPr lang="en-US" sz="1275" dirty="0"/>
          </a:p>
        </p:txBody>
      </p:sp>
      <p:sp>
        <p:nvSpPr>
          <p:cNvPr id="21" name="Text 19"/>
          <p:cNvSpPr/>
          <p:nvPr/>
        </p:nvSpPr>
        <p:spPr>
          <a:xfrm>
            <a:off x="10861104" y="3562722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2" name="Shape 20"/>
          <p:cNvSpPr/>
          <p:nvPr/>
        </p:nvSpPr>
        <p:spPr>
          <a:xfrm>
            <a:off x="419100" y="4402782"/>
            <a:ext cx="11353800" cy="1032346"/>
          </a:xfrm>
          <a:prstGeom prst="roundRect">
            <a:avLst>
              <a:gd name="adj" fmla="val 1107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3888" y="4637931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Delicious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623888" y="5014168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taste appeal &amp; real consumer desirability</a:t>
            </a:r>
            <a:endParaRPr lang="en-US" sz="1275" dirty="0"/>
          </a:p>
        </p:txBody>
      </p:sp>
      <p:sp>
        <p:nvSpPr>
          <p:cNvPr id="25" name="Text 23"/>
          <p:cNvSpPr/>
          <p:nvPr/>
        </p:nvSpPr>
        <p:spPr>
          <a:xfrm>
            <a:off x="10861104" y="4699843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6" name="Shape 24"/>
          <p:cNvSpPr/>
          <p:nvPr/>
        </p:nvSpPr>
        <p:spPr>
          <a:xfrm>
            <a:off x="419100" y="5539904"/>
            <a:ext cx="11353800" cy="1032346"/>
          </a:xfrm>
          <a:prstGeom prst="roundRect">
            <a:avLst>
              <a:gd name="adj" fmla="val 11072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23888" y="5775052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Strategic Fit</a:t>
            </a:r>
            <a:endParaRPr lang="en-US" sz="2100" dirty="0"/>
          </a:p>
        </p:txBody>
      </p:sp>
      <p:sp>
        <p:nvSpPr>
          <p:cNvPr id="28" name="Text 26"/>
          <p:cNvSpPr/>
          <p:nvPr/>
        </p:nvSpPr>
        <p:spPr>
          <a:xfrm>
            <a:off x="623888" y="6151290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Fits CP's portfolio, channels &amp; investment thesis</a:t>
            </a:r>
            <a:endParaRPr lang="en-US" sz="1275" dirty="0"/>
          </a:p>
        </p:txBody>
      </p:sp>
      <p:sp>
        <p:nvSpPr>
          <p:cNvPr id="29" name="Text 27"/>
          <p:cNvSpPr/>
          <p:nvPr/>
        </p:nvSpPr>
        <p:spPr>
          <a:xfrm>
            <a:off x="10861104" y="5836965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35299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JUDGING CRITERIA · ROUND 2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352992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Synergy &amp;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Pitch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352992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→ 10 · CP Group BU Reps · Online · 5-min video + deck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0884619" y="190500"/>
            <a:ext cx="888281" cy="300038"/>
          </a:xfrm>
          <a:prstGeom prst="roundRect">
            <a:avLst>
              <a:gd name="adj" fmla="val 25397"/>
            </a:avLst>
          </a:prstGeom>
          <a:solidFill>
            <a:srgbClr val="EF9F27"/>
          </a:solidFill>
          <a:ln/>
        </p:spPr>
      </p:sp>
      <p:sp>
        <p:nvSpPr>
          <p:cNvPr id="7" name="Text 5"/>
          <p:cNvSpPr/>
          <p:nvPr/>
        </p:nvSpPr>
        <p:spPr>
          <a:xfrm>
            <a:off x="11017969" y="247650"/>
            <a:ext cx="6977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8" kern="0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2</a:t>
            </a:r>
            <a:endParaRPr lang="en-US" sz="1125" dirty="0"/>
          </a:p>
        </p:txBody>
      </p:sp>
      <p:sp>
        <p:nvSpPr>
          <p:cNvPr id="8" name="Shape 6"/>
          <p:cNvSpPr/>
          <p:nvPr/>
        </p:nvSpPr>
        <p:spPr>
          <a:xfrm>
            <a:off x="419100" y="1443410"/>
            <a:ext cx="11353800" cy="532656"/>
          </a:xfrm>
          <a:prstGeom prst="roundRect">
            <a:avLst>
              <a:gd name="adj" fmla="val 21459"/>
            </a:avLst>
          </a:prstGeom>
          <a:solidFill>
            <a:srgbClr val="E8F5E9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961778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443410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1" name="Shape 9"/>
          <p:cNvSpPr/>
          <p:nvPr/>
        </p:nvSpPr>
        <p:spPr>
          <a:xfrm>
            <a:off x="419100" y="1443410"/>
            <a:ext cx="47625" cy="532656"/>
          </a:xfrm>
          <a:prstGeom prst="rect">
            <a:avLst/>
          </a:prstGeom>
          <a:solidFill>
            <a:srgbClr val="EF9F27"/>
          </a:solidFill>
          <a:ln/>
        </p:spPr>
      </p:sp>
      <p:sp>
        <p:nvSpPr>
          <p:cNvPr id="12" name="Shape 10"/>
          <p:cNvSpPr/>
          <p:nvPr/>
        </p:nvSpPr>
        <p:spPr>
          <a:xfrm>
            <a:off x="11758613" y="1443410"/>
            <a:ext cx="14288" cy="532656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3" name="Text 11"/>
          <p:cNvSpPr/>
          <p:nvPr/>
        </p:nvSpPr>
        <p:spPr>
          <a:xfrm>
            <a:off x="638175" y="1591047"/>
            <a:ext cx="11289602" cy="2754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38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Focus: </a:t>
            </a:r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1B4332"/>
                </a:solidFill>
                <a:highlight>
                  <a:srgbClr val="E8F5E9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Is this a real business, and where does CP's network add the most value?</a:t>
            </a:r>
            <a:endParaRPr lang="en-US" sz="1238" dirty="0"/>
          </a:p>
        </p:txBody>
      </p:sp>
      <p:sp>
        <p:nvSpPr>
          <p:cNvPr id="14" name="Shape 12"/>
          <p:cNvSpPr/>
          <p:nvPr/>
        </p:nvSpPr>
        <p:spPr>
          <a:xfrm>
            <a:off x="419100" y="2128465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3888" y="2266578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Opportunity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623888" y="2642815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demand, clear target users &amp; market size</a:t>
            </a:r>
            <a:endParaRPr lang="en-US" sz="1275" dirty="0"/>
          </a:p>
        </p:txBody>
      </p:sp>
      <p:sp>
        <p:nvSpPr>
          <p:cNvPr id="17" name="Text 15"/>
          <p:cNvSpPr/>
          <p:nvPr/>
        </p:nvSpPr>
        <p:spPr>
          <a:xfrm>
            <a:off x="10861104" y="2328490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18" name="Shape 16"/>
          <p:cNvSpPr/>
          <p:nvPr/>
        </p:nvSpPr>
        <p:spPr>
          <a:xfrm>
            <a:off x="419100" y="3038177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3888" y="3176290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Model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23888" y="3552527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Viable, scalable way to make money</a:t>
            </a:r>
            <a:endParaRPr lang="en-US" sz="1275" dirty="0"/>
          </a:p>
        </p:txBody>
      </p:sp>
      <p:sp>
        <p:nvSpPr>
          <p:cNvPr id="21" name="Text 19"/>
          <p:cNvSpPr/>
          <p:nvPr/>
        </p:nvSpPr>
        <p:spPr>
          <a:xfrm>
            <a:off x="10861104" y="3238202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2" name="Shape 20"/>
          <p:cNvSpPr/>
          <p:nvPr/>
        </p:nvSpPr>
        <p:spPr>
          <a:xfrm>
            <a:off x="419100" y="3947889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3888" y="4086002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Strategic Fit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623888" y="4462239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CP's network, channels &amp; brands add the most value</a:t>
            </a:r>
            <a:endParaRPr lang="en-US" sz="1275" dirty="0"/>
          </a:p>
        </p:txBody>
      </p:sp>
      <p:sp>
        <p:nvSpPr>
          <p:cNvPr id="25" name="Text 23"/>
          <p:cNvSpPr/>
          <p:nvPr/>
        </p:nvSpPr>
        <p:spPr>
          <a:xfrm>
            <a:off x="10861104" y="4147914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6" name="Shape 24"/>
          <p:cNvSpPr/>
          <p:nvPr/>
        </p:nvSpPr>
        <p:spPr>
          <a:xfrm>
            <a:off x="419100" y="4857601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23888" y="4995714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Scalability</a:t>
            </a:r>
            <a:endParaRPr lang="en-US" sz="2100" dirty="0"/>
          </a:p>
        </p:txBody>
      </p:sp>
      <p:sp>
        <p:nvSpPr>
          <p:cNvPr id="28" name="Text 26"/>
          <p:cNvSpPr/>
          <p:nvPr/>
        </p:nvSpPr>
        <p:spPr>
          <a:xfrm>
            <a:off x="623888" y="5371951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grow fast with CP's production &amp; distribution</a:t>
            </a:r>
            <a:endParaRPr lang="en-US" sz="1275" dirty="0"/>
          </a:p>
        </p:txBody>
      </p:sp>
      <p:sp>
        <p:nvSpPr>
          <p:cNvPr id="29" name="Text 27"/>
          <p:cNvSpPr/>
          <p:nvPr/>
        </p:nvSpPr>
        <p:spPr>
          <a:xfrm>
            <a:off x="10861104" y="5057626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30" name="Shape 28"/>
          <p:cNvSpPr/>
          <p:nvPr/>
        </p:nvSpPr>
        <p:spPr>
          <a:xfrm>
            <a:off x="419100" y="5767313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23888" y="5905426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Readiness</a:t>
            </a:r>
            <a:endParaRPr lang="en-US" sz="2100" dirty="0"/>
          </a:p>
        </p:txBody>
      </p:sp>
      <p:sp>
        <p:nvSpPr>
          <p:cNvPr id="32" name="Text 30"/>
          <p:cNvSpPr/>
          <p:nvPr/>
        </p:nvSpPr>
        <p:spPr>
          <a:xfrm>
            <a:off x="623888" y="6281663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able to execute the plan</a:t>
            </a:r>
            <a:endParaRPr lang="en-US" sz="1275" dirty="0"/>
          </a:p>
        </p:txBody>
      </p:sp>
      <p:sp>
        <p:nvSpPr>
          <p:cNvPr id="33" name="Text 31"/>
          <p:cNvSpPr/>
          <p:nvPr/>
        </p:nvSpPr>
        <p:spPr>
          <a:xfrm>
            <a:off x="10861104" y="5967338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00330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JUDGING CRITERIA · ROUND 3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003305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Opportunity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003305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→ Top 5 · CP Group Executives · TDPK · Live pitch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0884619" y="190500"/>
            <a:ext cx="888281" cy="300038"/>
          </a:xfrm>
          <a:prstGeom prst="roundRect">
            <a:avLst>
              <a:gd name="adj" fmla="val 25397"/>
            </a:avLst>
          </a:prstGeom>
          <a:solidFill>
            <a:srgbClr val="EF9F27"/>
          </a:solidFill>
          <a:ln/>
        </p:spPr>
      </p:sp>
      <p:sp>
        <p:nvSpPr>
          <p:cNvPr id="7" name="Text 5"/>
          <p:cNvSpPr/>
          <p:nvPr/>
        </p:nvSpPr>
        <p:spPr>
          <a:xfrm>
            <a:off x="11017969" y="247650"/>
            <a:ext cx="6977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8" kern="0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3</a:t>
            </a:r>
            <a:endParaRPr lang="en-US" sz="1125" dirty="0"/>
          </a:p>
        </p:txBody>
      </p:sp>
      <p:sp>
        <p:nvSpPr>
          <p:cNvPr id="8" name="Shape 6"/>
          <p:cNvSpPr/>
          <p:nvPr/>
        </p:nvSpPr>
        <p:spPr>
          <a:xfrm>
            <a:off x="419100" y="1443410"/>
            <a:ext cx="11353800" cy="532656"/>
          </a:xfrm>
          <a:prstGeom prst="roundRect">
            <a:avLst>
              <a:gd name="adj" fmla="val 21459"/>
            </a:avLst>
          </a:prstGeom>
          <a:solidFill>
            <a:srgbClr val="E8F5E9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961778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443410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1" name="Shape 9"/>
          <p:cNvSpPr/>
          <p:nvPr/>
        </p:nvSpPr>
        <p:spPr>
          <a:xfrm>
            <a:off x="419100" y="1443410"/>
            <a:ext cx="47625" cy="532656"/>
          </a:xfrm>
          <a:prstGeom prst="rect">
            <a:avLst/>
          </a:prstGeom>
          <a:solidFill>
            <a:srgbClr val="EF9F27"/>
          </a:solidFill>
          <a:ln/>
        </p:spPr>
      </p:sp>
      <p:sp>
        <p:nvSpPr>
          <p:cNvPr id="12" name="Shape 10"/>
          <p:cNvSpPr/>
          <p:nvPr/>
        </p:nvSpPr>
        <p:spPr>
          <a:xfrm>
            <a:off x="11758613" y="1443410"/>
            <a:ext cx="14288" cy="532656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3" name="Text 11"/>
          <p:cNvSpPr/>
          <p:nvPr/>
        </p:nvSpPr>
        <p:spPr>
          <a:xfrm>
            <a:off x="638175" y="1591047"/>
            <a:ext cx="11289602" cy="2754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38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Focus: </a:t>
            </a:r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1B4332"/>
                </a:solidFill>
                <a:highlight>
                  <a:srgbClr val="E8F5E9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Prove the size of the prize and a credible, defensible path to returns.</a:t>
            </a:r>
            <a:endParaRPr lang="en-US" sz="1238" dirty="0"/>
          </a:p>
        </p:txBody>
      </p:sp>
      <p:sp>
        <p:nvSpPr>
          <p:cNvPr id="14" name="Shape 12"/>
          <p:cNvSpPr/>
          <p:nvPr/>
        </p:nvSpPr>
        <p:spPr>
          <a:xfrm>
            <a:off x="419100" y="2128465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3888" y="2266578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Opportunity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623888" y="2642815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Depth of market &amp; growth potential</a:t>
            </a:r>
            <a:endParaRPr lang="en-US" sz="1275" dirty="0"/>
          </a:p>
        </p:txBody>
      </p:sp>
      <p:sp>
        <p:nvSpPr>
          <p:cNvPr id="17" name="Text 15"/>
          <p:cNvSpPr/>
          <p:nvPr/>
        </p:nvSpPr>
        <p:spPr>
          <a:xfrm>
            <a:off x="10861104" y="2328490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18" name="Shape 16"/>
          <p:cNvSpPr/>
          <p:nvPr/>
        </p:nvSpPr>
        <p:spPr>
          <a:xfrm>
            <a:off x="419100" y="3038177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3888" y="3176290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Competitor Analysis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23888" y="3552527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Clear, defensible edge over competitors</a:t>
            </a:r>
            <a:endParaRPr lang="en-US" sz="1275" dirty="0"/>
          </a:p>
        </p:txBody>
      </p:sp>
      <p:sp>
        <p:nvSpPr>
          <p:cNvPr id="21" name="Text 19"/>
          <p:cNvSpPr/>
          <p:nvPr/>
        </p:nvSpPr>
        <p:spPr>
          <a:xfrm>
            <a:off x="10861104" y="3238202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2" name="Shape 20"/>
          <p:cNvSpPr/>
          <p:nvPr/>
        </p:nvSpPr>
        <p:spPr>
          <a:xfrm>
            <a:off x="419100" y="3947889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3888" y="4086002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Plan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623888" y="4462239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Realistic numbers &amp; a credible path to returns</a:t>
            </a:r>
            <a:endParaRPr lang="en-US" sz="1275" dirty="0"/>
          </a:p>
        </p:txBody>
      </p:sp>
      <p:sp>
        <p:nvSpPr>
          <p:cNvPr id="25" name="Text 23"/>
          <p:cNvSpPr/>
          <p:nvPr/>
        </p:nvSpPr>
        <p:spPr>
          <a:xfrm>
            <a:off x="10861104" y="4147914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6" name="Shape 24"/>
          <p:cNvSpPr/>
          <p:nvPr/>
        </p:nvSpPr>
        <p:spPr>
          <a:xfrm>
            <a:off x="419100" y="4857601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23888" y="4995714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Synergy</a:t>
            </a:r>
            <a:endParaRPr lang="en-US" sz="2100" dirty="0"/>
          </a:p>
        </p:txBody>
      </p:sp>
      <p:sp>
        <p:nvSpPr>
          <p:cNvPr id="28" name="Text 26"/>
          <p:cNvSpPr/>
          <p:nvPr/>
        </p:nvSpPr>
        <p:spPr>
          <a:xfrm>
            <a:off x="623888" y="5371951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Concrete synergy with CP business units</a:t>
            </a:r>
            <a:endParaRPr lang="en-US" sz="1275" dirty="0"/>
          </a:p>
        </p:txBody>
      </p:sp>
      <p:sp>
        <p:nvSpPr>
          <p:cNvPr id="29" name="Text 27"/>
          <p:cNvSpPr/>
          <p:nvPr/>
        </p:nvSpPr>
        <p:spPr>
          <a:xfrm>
            <a:off x="10861104" y="5057626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30" name="Shape 28"/>
          <p:cNvSpPr/>
          <p:nvPr/>
        </p:nvSpPr>
        <p:spPr>
          <a:xfrm>
            <a:off x="419100" y="5767313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23888" y="5905426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Readiness</a:t>
            </a:r>
            <a:endParaRPr lang="en-US" sz="2100" dirty="0"/>
          </a:p>
        </p:txBody>
      </p:sp>
      <p:sp>
        <p:nvSpPr>
          <p:cNvPr id="32" name="Text 30"/>
          <p:cNvSpPr/>
          <p:nvPr/>
        </p:nvSpPr>
        <p:spPr>
          <a:xfrm>
            <a:off x="623888" y="6281663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Capability to deliver at scale</a:t>
            </a:r>
            <a:endParaRPr lang="en-US" sz="1275" dirty="0"/>
          </a:p>
        </p:txBody>
      </p:sp>
      <p:sp>
        <p:nvSpPr>
          <p:cNvPr id="33" name="Text 31"/>
          <p:cNvSpPr/>
          <p:nvPr/>
        </p:nvSpPr>
        <p:spPr>
          <a:xfrm>
            <a:off x="10861104" y="5967338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844534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JUDGING CRITERIA · ROUND 4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844534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Investment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Pitch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844534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Finalists → Deal · CP Group C-Suite · TDPK · Live + taste demo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0884619" y="190500"/>
            <a:ext cx="888281" cy="300038"/>
          </a:xfrm>
          <a:prstGeom prst="roundRect">
            <a:avLst>
              <a:gd name="adj" fmla="val 25397"/>
            </a:avLst>
          </a:prstGeom>
          <a:solidFill>
            <a:srgbClr val="EF9F27"/>
          </a:solidFill>
          <a:ln/>
        </p:spPr>
      </p:sp>
      <p:sp>
        <p:nvSpPr>
          <p:cNvPr id="7" name="Text 5"/>
          <p:cNvSpPr/>
          <p:nvPr/>
        </p:nvSpPr>
        <p:spPr>
          <a:xfrm>
            <a:off x="11017969" y="247650"/>
            <a:ext cx="6977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38" kern="0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4</a:t>
            </a:r>
            <a:endParaRPr lang="en-US" sz="1125" dirty="0"/>
          </a:p>
        </p:txBody>
      </p:sp>
      <p:sp>
        <p:nvSpPr>
          <p:cNvPr id="8" name="Shape 6"/>
          <p:cNvSpPr/>
          <p:nvPr/>
        </p:nvSpPr>
        <p:spPr>
          <a:xfrm>
            <a:off x="419100" y="1443410"/>
            <a:ext cx="11353800" cy="532656"/>
          </a:xfrm>
          <a:prstGeom prst="roundRect">
            <a:avLst>
              <a:gd name="adj" fmla="val 21459"/>
            </a:avLst>
          </a:prstGeom>
          <a:solidFill>
            <a:srgbClr val="E8F5E9"/>
          </a:solidFill>
          <a:ln/>
        </p:spPr>
      </p:sp>
      <p:sp>
        <p:nvSpPr>
          <p:cNvPr id="9" name="Shape 7"/>
          <p:cNvSpPr/>
          <p:nvPr/>
        </p:nvSpPr>
        <p:spPr>
          <a:xfrm>
            <a:off x="419100" y="1961778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0" name="Shape 8"/>
          <p:cNvSpPr/>
          <p:nvPr/>
        </p:nvSpPr>
        <p:spPr>
          <a:xfrm>
            <a:off x="419100" y="1443410"/>
            <a:ext cx="11353800" cy="14288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1" name="Shape 9"/>
          <p:cNvSpPr/>
          <p:nvPr/>
        </p:nvSpPr>
        <p:spPr>
          <a:xfrm>
            <a:off x="419100" y="1443410"/>
            <a:ext cx="47625" cy="532656"/>
          </a:xfrm>
          <a:prstGeom prst="rect">
            <a:avLst/>
          </a:prstGeom>
          <a:solidFill>
            <a:srgbClr val="EF9F27"/>
          </a:solidFill>
          <a:ln/>
        </p:spPr>
      </p:sp>
      <p:sp>
        <p:nvSpPr>
          <p:cNvPr id="12" name="Shape 10"/>
          <p:cNvSpPr/>
          <p:nvPr/>
        </p:nvSpPr>
        <p:spPr>
          <a:xfrm>
            <a:off x="11758613" y="1443410"/>
            <a:ext cx="14288" cy="532656"/>
          </a:xfrm>
          <a:prstGeom prst="rect">
            <a:avLst/>
          </a:prstGeom>
          <a:solidFill>
            <a:srgbClr val="B7E4C7"/>
          </a:solidFill>
          <a:ln/>
        </p:spPr>
      </p:sp>
      <p:sp>
        <p:nvSpPr>
          <p:cNvPr id="13" name="Text 11"/>
          <p:cNvSpPr/>
          <p:nvPr/>
        </p:nvSpPr>
        <p:spPr>
          <a:xfrm>
            <a:off x="638175" y="1591047"/>
            <a:ext cx="11289602" cy="2754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38" b="1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Focus: </a:t>
            </a:r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1B4332"/>
                </a:solidFill>
                <a:highlight>
                  <a:srgbClr val="E8F5E9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A clear, attractive offer that's ready to become a partnership deal.</a:t>
            </a:r>
            <a:endParaRPr lang="en-US" sz="1238" dirty="0"/>
          </a:p>
        </p:txBody>
      </p:sp>
      <p:sp>
        <p:nvSpPr>
          <p:cNvPr id="14" name="Shape 12"/>
          <p:cNvSpPr/>
          <p:nvPr/>
        </p:nvSpPr>
        <p:spPr>
          <a:xfrm>
            <a:off x="419100" y="2128465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3888" y="2266578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Offer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623888" y="2642815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Attractive, clear partnership / investment ask</a:t>
            </a:r>
            <a:endParaRPr lang="en-US" sz="1275" dirty="0"/>
          </a:p>
        </p:txBody>
      </p:sp>
      <p:sp>
        <p:nvSpPr>
          <p:cNvPr id="17" name="Text 15"/>
          <p:cNvSpPr/>
          <p:nvPr/>
        </p:nvSpPr>
        <p:spPr>
          <a:xfrm>
            <a:off x="10861104" y="2328490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18" name="Shape 16"/>
          <p:cNvSpPr/>
          <p:nvPr/>
        </p:nvSpPr>
        <p:spPr>
          <a:xfrm>
            <a:off x="419100" y="3038177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3888" y="3176290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Synergy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623888" y="3552527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Mutual value created with CP Group</a:t>
            </a:r>
            <a:endParaRPr lang="en-US" sz="1275" dirty="0"/>
          </a:p>
        </p:txBody>
      </p:sp>
      <p:sp>
        <p:nvSpPr>
          <p:cNvPr id="21" name="Text 19"/>
          <p:cNvSpPr/>
          <p:nvPr/>
        </p:nvSpPr>
        <p:spPr>
          <a:xfrm>
            <a:off x="10861104" y="3238202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2" name="Shape 20"/>
          <p:cNvSpPr/>
          <p:nvPr/>
        </p:nvSpPr>
        <p:spPr>
          <a:xfrm>
            <a:off x="419100" y="3947889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3888" y="4086002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Scalability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623888" y="4462239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Potential to scale regionally &amp; globally</a:t>
            </a:r>
            <a:endParaRPr lang="en-US" sz="1275" dirty="0"/>
          </a:p>
        </p:txBody>
      </p:sp>
      <p:sp>
        <p:nvSpPr>
          <p:cNvPr id="25" name="Text 23"/>
          <p:cNvSpPr/>
          <p:nvPr/>
        </p:nvSpPr>
        <p:spPr>
          <a:xfrm>
            <a:off x="10861104" y="4147914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26" name="Shape 24"/>
          <p:cNvSpPr/>
          <p:nvPr/>
        </p:nvSpPr>
        <p:spPr>
          <a:xfrm>
            <a:off x="419100" y="4857601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23888" y="4995714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Plan</a:t>
            </a:r>
            <a:endParaRPr lang="en-US" sz="2100" dirty="0"/>
          </a:p>
        </p:txBody>
      </p:sp>
      <p:sp>
        <p:nvSpPr>
          <p:cNvPr id="28" name="Text 26"/>
          <p:cNvSpPr/>
          <p:nvPr/>
        </p:nvSpPr>
        <p:spPr>
          <a:xfrm>
            <a:off x="623888" y="5371951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Sound financials &amp; sensible use of funds</a:t>
            </a:r>
            <a:endParaRPr lang="en-US" sz="1275" dirty="0"/>
          </a:p>
        </p:txBody>
      </p:sp>
      <p:sp>
        <p:nvSpPr>
          <p:cNvPr id="29" name="Text 27"/>
          <p:cNvSpPr/>
          <p:nvPr/>
        </p:nvSpPr>
        <p:spPr>
          <a:xfrm>
            <a:off x="10861104" y="5057626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  <p:sp>
        <p:nvSpPr>
          <p:cNvPr id="30" name="Shape 28"/>
          <p:cNvSpPr/>
          <p:nvPr/>
        </p:nvSpPr>
        <p:spPr>
          <a:xfrm>
            <a:off x="419100" y="5767313"/>
            <a:ext cx="11353800" cy="804937"/>
          </a:xfrm>
          <a:prstGeom prst="roundRect">
            <a:avLst>
              <a:gd name="adj" fmla="val 14200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23888" y="5905426"/>
            <a:ext cx="11072344" cy="3857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Execution</a:t>
            </a:r>
            <a:endParaRPr lang="en-US" sz="2100" dirty="0"/>
          </a:p>
        </p:txBody>
      </p:sp>
      <p:sp>
        <p:nvSpPr>
          <p:cNvPr id="32" name="Text 30"/>
          <p:cNvSpPr/>
          <p:nvPr/>
        </p:nvSpPr>
        <p:spPr>
          <a:xfrm>
            <a:off x="623888" y="6281663"/>
            <a:ext cx="11072344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Proven ability to deliver</a:t>
            </a:r>
            <a:endParaRPr lang="en-US" sz="1275" dirty="0"/>
          </a:p>
        </p:txBody>
      </p:sp>
      <p:sp>
        <p:nvSpPr>
          <p:cNvPr id="33" name="Text 31"/>
          <p:cNvSpPr/>
          <p:nvPr/>
        </p:nvSpPr>
        <p:spPr>
          <a:xfrm>
            <a:off x="10861104" y="5967338"/>
            <a:ext cx="783208" cy="476250"/>
          </a:xfrm>
          <a:prstGeom prst="rect">
            <a:avLst/>
          </a:prstGeom>
          <a:noFill/>
          <a:ln/>
        </p:spPr>
        <p:txBody>
          <a:bodyPr wrap="non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pPr algn="l" indent="0" marL="0">
              <a:lnSpc>
                <a:spcPct val="100000"/>
              </a:lnSpc>
              <a:buNone/>
            </a:pPr>
            <a:r>
              <a:rPr lang="en-US" sz="1650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3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4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" y="1323603"/>
            <a:ext cx="1143000" cy="1285875"/>
          </a:xfrm>
          <a:prstGeom prst="roundRect">
            <a:avLst>
              <a:gd name="adj" fmla="val 9167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3" name="Text 1"/>
          <p:cNvSpPr/>
          <p:nvPr/>
        </p:nvSpPr>
        <p:spPr>
          <a:xfrm>
            <a:off x="886569" y="1461715"/>
            <a:ext cx="58906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LOGO</a:t>
            </a:r>
            <a:endParaRPr lang="en-US" sz="975" dirty="0"/>
          </a:p>
        </p:txBody>
      </p:sp>
      <p:sp>
        <p:nvSpPr>
          <p:cNvPr id="4" name="Shape 2"/>
          <p:cNvSpPr/>
          <p:nvPr/>
        </p:nvSpPr>
        <p:spPr>
          <a:xfrm>
            <a:off x="742950" y="1671265"/>
            <a:ext cx="800100" cy="800100"/>
          </a:xfrm>
          <a:prstGeom prst="roundRect">
            <a:avLst>
              <a:gd name="adj" fmla="val 16667"/>
            </a:avLst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9604" y="1933203"/>
            <a:ext cx="362992" cy="1762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Your</a:t>
            </a:r>
            <a:endParaRPr lang="en-US" sz="938" dirty="0"/>
          </a:p>
        </p:txBody>
      </p:sp>
      <p:sp>
        <p:nvSpPr>
          <p:cNvPr id="6" name="Text 4"/>
          <p:cNvSpPr/>
          <p:nvPr/>
        </p:nvSpPr>
        <p:spPr>
          <a:xfrm>
            <a:off x="999604" y="2071315"/>
            <a:ext cx="362992" cy="1762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logo</a:t>
            </a:r>
            <a:endParaRPr lang="en-US" sz="938" dirty="0"/>
          </a:p>
        </p:txBody>
      </p:sp>
      <p:sp>
        <p:nvSpPr>
          <p:cNvPr id="7" name="Text 5"/>
          <p:cNvSpPr/>
          <p:nvPr/>
        </p:nvSpPr>
        <p:spPr>
          <a:xfrm>
            <a:off x="571500" y="2857128"/>
            <a:ext cx="65946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HEALTHYLICIOUS · PITCH</a:t>
            </a:r>
            <a:endParaRPr lang="en-US" sz="975" dirty="0"/>
          </a:p>
        </p:txBody>
      </p:sp>
      <p:sp>
        <p:nvSpPr>
          <p:cNvPr id="8" name="Shape 6"/>
          <p:cNvSpPr/>
          <p:nvPr/>
        </p:nvSpPr>
        <p:spPr>
          <a:xfrm>
            <a:off x="571500" y="3114303"/>
            <a:ext cx="5995169" cy="686023"/>
          </a:xfrm>
          <a:prstGeom prst="roundRect">
            <a:avLst>
              <a:gd name="adj" fmla="val 15273"/>
            </a:avLst>
          </a:prstGeom>
          <a:solidFill>
            <a:srgbClr val="FFFFFF">
              <a:alpha val="5000"/>
            </a:srgbClr>
          </a:solidFill>
          <a:ln w="14288">
            <a:solidFill>
              <a:srgbClr val="74C69D">
                <a:alpha val="50000"/>
              </a:srgbClr>
            </a:solidFill>
            <a:prstDash val="dash"/>
          </a:ln>
        </p:spPr>
      </p:sp>
      <p:sp>
        <p:nvSpPr>
          <p:cNvPr id="9" name="Text 7"/>
          <p:cNvSpPr/>
          <p:nvPr/>
        </p:nvSpPr>
        <p:spPr>
          <a:xfrm>
            <a:off x="738188" y="3252415"/>
            <a:ext cx="622797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 / VENTURE NAME</a:t>
            </a:r>
            <a:endParaRPr lang="en-US" sz="975" dirty="0"/>
          </a:p>
        </p:txBody>
      </p:sp>
      <p:sp>
        <p:nvSpPr>
          <p:cNvPr id="10" name="Text 8"/>
          <p:cNvSpPr/>
          <p:nvPr/>
        </p:nvSpPr>
        <p:spPr>
          <a:xfrm>
            <a:off x="738188" y="3461965"/>
            <a:ext cx="6227973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big, memorable name goes here</a:t>
            </a:r>
            <a:endParaRPr lang="en-US" sz="1088" dirty="0"/>
          </a:p>
        </p:txBody>
      </p:sp>
      <p:sp>
        <p:nvSpPr>
          <p:cNvPr id="11" name="Shape 9"/>
          <p:cNvSpPr/>
          <p:nvPr/>
        </p:nvSpPr>
        <p:spPr>
          <a:xfrm>
            <a:off x="571500" y="3914626"/>
            <a:ext cx="5995169" cy="686023"/>
          </a:xfrm>
          <a:prstGeom prst="roundRect">
            <a:avLst>
              <a:gd name="adj" fmla="val 15273"/>
            </a:avLst>
          </a:prstGeom>
          <a:solidFill>
            <a:srgbClr val="FFFFFF">
              <a:alpha val="5000"/>
            </a:srgbClr>
          </a:solidFill>
          <a:ln w="14288">
            <a:solidFill>
              <a:srgbClr val="74C69D">
                <a:alpha val="50000"/>
              </a:srgbClr>
            </a:solidFill>
            <a:prstDash val="dash"/>
          </a:ln>
        </p:spPr>
      </p:sp>
      <p:sp>
        <p:nvSpPr>
          <p:cNvPr id="12" name="Text 10"/>
          <p:cNvSpPr/>
          <p:nvPr/>
        </p:nvSpPr>
        <p:spPr>
          <a:xfrm>
            <a:off x="738188" y="4052739"/>
            <a:ext cx="622797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ONE-LINE TAGLINE</a:t>
            </a:r>
            <a:endParaRPr lang="en-US" sz="975" dirty="0"/>
          </a:p>
        </p:txBody>
      </p:sp>
      <p:sp>
        <p:nvSpPr>
          <p:cNvPr id="13" name="Text 11"/>
          <p:cNvSpPr/>
          <p:nvPr/>
        </p:nvSpPr>
        <p:spPr>
          <a:xfrm>
            <a:off x="738188" y="4262289"/>
            <a:ext cx="6227973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do, in a single irresistible sentence</a:t>
            </a:r>
            <a:endParaRPr lang="en-US" sz="1088" dirty="0"/>
          </a:p>
        </p:txBody>
      </p:sp>
      <p:sp>
        <p:nvSpPr>
          <p:cNvPr id="14" name="Shape 12"/>
          <p:cNvSpPr/>
          <p:nvPr/>
        </p:nvSpPr>
        <p:spPr>
          <a:xfrm>
            <a:off x="571500" y="4848299"/>
            <a:ext cx="3597101" cy="686023"/>
          </a:xfrm>
          <a:prstGeom prst="roundRect">
            <a:avLst>
              <a:gd name="adj" fmla="val 15273"/>
            </a:avLst>
          </a:prstGeom>
          <a:solidFill>
            <a:srgbClr val="FFFFFF">
              <a:alpha val="5000"/>
            </a:srgbClr>
          </a:solidFill>
          <a:ln w="14288">
            <a:solidFill>
              <a:srgbClr val="74C69D">
                <a:alpha val="50000"/>
              </a:srgbClr>
            </a:solidFill>
            <a:prstDash val="dash"/>
          </a:ln>
        </p:spPr>
      </p:sp>
      <p:sp>
        <p:nvSpPr>
          <p:cNvPr id="15" name="Text 13"/>
          <p:cNvSpPr/>
          <p:nvPr/>
        </p:nvSpPr>
        <p:spPr>
          <a:xfrm>
            <a:off x="738188" y="4986412"/>
            <a:ext cx="359009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PRESENTED BY · TEAM</a:t>
            </a:r>
            <a:endParaRPr lang="en-US" sz="975" dirty="0"/>
          </a:p>
        </p:txBody>
      </p:sp>
      <p:sp>
        <p:nvSpPr>
          <p:cNvPr id="16" name="Text 14"/>
          <p:cNvSpPr/>
          <p:nvPr/>
        </p:nvSpPr>
        <p:spPr>
          <a:xfrm>
            <a:off x="738188" y="5195962"/>
            <a:ext cx="3590099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name · members · date</a:t>
            </a:r>
            <a:endParaRPr lang="en-US" sz="1088" dirty="0"/>
          </a:p>
        </p:txBody>
      </p:sp>
      <p:sp>
        <p:nvSpPr>
          <p:cNvPr id="17" name="Shape 15"/>
          <p:cNvSpPr/>
          <p:nvPr/>
        </p:nvSpPr>
        <p:spPr>
          <a:xfrm>
            <a:off x="7138169" y="0"/>
            <a:ext cx="5053831" cy="6858000"/>
          </a:xfrm>
          <a:prstGeom prst="rect">
            <a:avLst/>
          </a:prstGeom>
          <a:solidFill>
            <a:srgbClr val="000000">
              <a:alpha val="18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138169" y="0"/>
            <a:ext cx="9525" cy="6858000"/>
          </a:xfrm>
          <a:prstGeom prst="rect">
            <a:avLst/>
          </a:prstGeom>
          <a:solidFill>
            <a:srgbClr val="74C69D">
              <a:alpha val="18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9103593" y="2583656"/>
            <a:ext cx="1132433" cy="1257300"/>
          </a:xfrm>
          <a:prstGeom prst="roundRect">
            <a:avLst>
              <a:gd name="adj" fmla="val 10093"/>
            </a:avLst>
          </a:prstGeom>
          <a:solidFill>
            <a:srgbClr val="FFFFFF"/>
          </a:solidFill>
          <a:ln/>
        </p:spPr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4093" y="2755106"/>
            <a:ext cx="751433" cy="914400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8739188" y="4126706"/>
            <a:ext cx="2047369" cy="1857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spc="75" kern="0" dirty="0">
                <a:solidFill>
                  <a:srgbClr val="FFFFFF">
                    <a:alpha val="5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partnership with CP Group</a:t>
            </a:r>
            <a:endParaRPr lang="en-US" sz="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474057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OVERVIEW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4740578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4740578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story we'll walk through — adapt the order to your strengths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2709863" cy="2478658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61988" y="2245072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25" dirty="0"/>
          </a:p>
        </p:txBody>
      </p:sp>
      <p:sp>
        <p:nvSpPr>
          <p:cNvPr id="10" name="Text 7"/>
          <p:cNvSpPr/>
          <p:nvPr/>
        </p:nvSpPr>
        <p:spPr>
          <a:xfrm>
            <a:off x="661988" y="2507010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Idea</a:t>
            </a:r>
            <a:endParaRPr lang="en-US" sz="2025" dirty="0"/>
          </a:p>
        </p:txBody>
      </p:sp>
      <p:sp>
        <p:nvSpPr>
          <p:cNvPr id="11" name="Text 8"/>
          <p:cNvSpPr/>
          <p:nvPr/>
        </p:nvSpPr>
        <p:spPr>
          <a:xfrm>
            <a:off x="661988" y="2891805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pitch in one sentence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300413" y="1443410"/>
            <a:ext cx="2709863" cy="2478658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543300" y="2245072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25" dirty="0"/>
          </a:p>
        </p:txBody>
      </p:sp>
      <p:sp>
        <p:nvSpPr>
          <p:cNvPr id="14" name="Text 11"/>
          <p:cNvSpPr/>
          <p:nvPr/>
        </p:nvSpPr>
        <p:spPr>
          <a:xfrm>
            <a:off x="3543300" y="2507010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2025" dirty="0"/>
          </a:p>
        </p:txBody>
      </p:sp>
      <p:sp>
        <p:nvSpPr>
          <p:cNvPr id="15" name="Text 12"/>
          <p:cNvSpPr/>
          <p:nvPr/>
        </p:nvSpPr>
        <p:spPr>
          <a:xfrm>
            <a:off x="3543300" y="2891805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pain we solve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6181725" y="1443410"/>
            <a:ext cx="2709863" cy="2478658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24613" y="2245072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25" dirty="0"/>
          </a:p>
        </p:txBody>
      </p:sp>
      <p:sp>
        <p:nvSpPr>
          <p:cNvPr id="18" name="Text 15"/>
          <p:cNvSpPr/>
          <p:nvPr/>
        </p:nvSpPr>
        <p:spPr>
          <a:xfrm>
            <a:off x="6424613" y="2507010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</a:t>
            </a:r>
            <a:endParaRPr lang="en-US" sz="2025" dirty="0"/>
          </a:p>
        </p:txBody>
      </p:sp>
      <p:sp>
        <p:nvSpPr>
          <p:cNvPr id="19" name="Text 16"/>
          <p:cNvSpPr/>
          <p:nvPr/>
        </p:nvSpPr>
        <p:spPr>
          <a:xfrm>
            <a:off x="6424613" y="2891805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we serve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9063038" y="1443410"/>
            <a:ext cx="2709863" cy="2478658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305925" y="2245072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25" dirty="0"/>
          </a:p>
        </p:txBody>
      </p:sp>
      <p:sp>
        <p:nvSpPr>
          <p:cNvPr id="22" name="Text 19"/>
          <p:cNvSpPr/>
          <p:nvPr/>
        </p:nvSpPr>
        <p:spPr>
          <a:xfrm>
            <a:off x="9305925" y="2507010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</a:t>
            </a:r>
            <a:endParaRPr lang="en-US" sz="2025" dirty="0"/>
          </a:p>
        </p:txBody>
      </p:sp>
      <p:sp>
        <p:nvSpPr>
          <p:cNvPr id="23" name="Text 20"/>
          <p:cNvSpPr/>
          <p:nvPr/>
        </p:nvSpPr>
        <p:spPr>
          <a:xfrm>
            <a:off x="9305925" y="2891805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fix it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419100" y="4093518"/>
            <a:ext cx="2709863" cy="2478732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61988" y="4895180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25" dirty="0"/>
          </a:p>
        </p:txBody>
      </p:sp>
      <p:sp>
        <p:nvSpPr>
          <p:cNvPr id="26" name="Text 23"/>
          <p:cNvSpPr/>
          <p:nvPr/>
        </p:nvSpPr>
        <p:spPr>
          <a:xfrm>
            <a:off x="661988" y="5157118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</a:t>
            </a:r>
            <a:endParaRPr lang="en-US" sz="2025" dirty="0"/>
          </a:p>
        </p:txBody>
      </p:sp>
      <p:sp>
        <p:nvSpPr>
          <p:cNvPr id="27" name="Text 24"/>
          <p:cNvSpPr/>
          <p:nvPr/>
        </p:nvSpPr>
        <p:spPr>
          <a:xfrm>
            <a:off x="661988" y="5541913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kitchen to table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3300413" y="4093518"/>
            <a:ext cx="2709863" cy="2478732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3543300" y="4895180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25" dirty="0"/>
          </a:p>
        </p:txBody>
      </p:sp>
      <p:sp>
        <p:nvSpPr>
          <p:cNvPr id="30" name="Text 27"/>
          <p:cNvSpPr/>
          <p:nvPr/>
        </p:nvSpPr>
        <p:spPr>
          <a:xfrm>
            <a:off x="3543300" y="5157118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&amp; Model</a:t>
            </a:r>
            <a:endParaRPr lang="en-US" sz="2025" dirty="0"/>
          </a:p>
        </p:txBody>
      </p:sp>
      <p:sp>
        <p:nvSpPr>
          <p:cNvPr id="31" name="Text 28"/>
          <p:cNvSpPr/>
          <p:nvPr/>
        </p:nvSpPr>
        <p:spPr>
          <a:xfrm>
            <a:off x="3543300" y="5541913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Size &amp; how we earn</a:t>
            </a:r>
            <a:endParaRPr lang="en-US" sz="1200" dirty="0"/>
          </a:p>
        </p:txBody>
      </p:sp>
      <p:sp>
        <p:nvSpPr>
          <p:cNvPr id="32" name="Shape 29"/>
          <p:cNvSpPr/>
          <p:nvPr/>
        </p:nvSpPr>
        <p:spPr>
          <a:xfrm>
            <a:off x="6181725" y="4093518"/>
            <a:ext cx="2709863" cy="2478732"/>
          </a:xfrm>
          <a:prstGeom prst="roundRect">
            <a:avLst>
              <a:gd name="adj" fmla="val 6148"/>
            </a:avLst>
          </a:prstGeom>
          <a:solidFill>
            <a:srgbClr val="F0FDF4"/>
          </a:solidFill>
          <a:ln w="14288">
            <a:solidFill>
              <a:srgbClr val="B7E4C7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6424613" y="4895180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25" dirty="0"/>
          </a:p>
        </p:txBody>
      </p:sp>
      <p:sp>
        <p:nvSpPr>
          <p:cNvPr id="34" name="Text 31"/>
          <p:cNvSpPr/>
          <p:nvPr/>
        </p:nvSpPr>
        <p:spPr>
          <a:xfrm>
            <a:off x="6424613" y="5157118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1B43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 Synergy</a:t>
            </a:r>
            <a:endParaRPr lang="en-US" sz="2025" dirty="0"/>
          </a:p>
        </p:txBody>
      </p:sp>
      <p:sp>
        <p:nvSpPr>
          <p:cNvPr id="35" name="Text 32"/>
          <p:cNvSpPr/>
          <p:nvPr/>
        </p:nvSpPr>
        <p:spPr>
          <a:xfrm>
            <a:off x="6424613" y="5541913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3F4A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with CP</a:t>
            </a:r>
            <a:endParaRPr lang="en-US" sz="1200" dirty="0"/>
          </a:p>
        </p:txBody>
      </p:sp>
      <p:sp>
        <p:nvSpPr>
          <p:cNvPr id="36" name="Shape 33"/>
          <p:cNvSpPr/>
          <p:nvPr/>
        </p:nvSpPr>
        <p:spPr>
          <a:xfrm>
            <a:off x="9063038" y="4093518"/>
            <a:ext cx="2709863" cy="2478732"/>
          </a:xfrm>
          <a:prstGeom prst="roundRect">
            <a:avLst>
              <a:gd name="adj" fmla="val 6148"/>
            </a:avLst>
          </a:prstGeom>
          <a:solidFill>
            <a:srgbClr val="1B4332"/>
          </a:solidFill>
          <a:ln w="14288">
            <a:solidFill>
              <a:srgbClr val="1B4332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9305925" y="4895180"/>
            <a:ext cx="2446496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b="1" spc="150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25" dirty="0"/>
          </a:p>
        </p:txBody>
      </p:sp>
      <p:sp>
        <p:nvSpPr>
          <p:cNvPr id="38" name="Text 35"/>
          <p:cNvSpPr/>
          <p:nvPr/>
        </p:nvSpPr>
        <p:spPr>
          <a:xfrm>
            <a:off x="9305925" y="5157118"/>
            <a:ext cx="2446496" cy="3466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5" b="1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 &amp; The Ask</a:t>
            </a:r>
            <a:endParaRPr lang="en-US" sz="2025" dirty="0"/>
          </a:p>
        </p:txBody>
      </p:sp>
      <p:sp>
        <p:nvSpPr>
          <p:cNvPr id="39" name="Text 36"/>
          <p:cNvSpPr/>
          <p:nvPr/>
        </p:nvSpPr>
        <p:spPr>
          <a:xfrm>
            <a:off x="9305925" y="5541913"/>
            <a:ext cx="244649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we are &amp; our offer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195760"/>
          </a:xfrm>
          <a:prstGeom prst="rect">
            <a:avLst/>
          </a:prstGeom>
          <a:solidFill>
            <a:srgbClr val="1B4332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190500"/>
            <a:ext cx="359394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225" kern="0" dirty="0">
                <a:solidFill>
                  <a:srgbClr val="74C6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— THE IDEA</a:t>
            </a:r>
            <a:endParaRPr lang="en-US" sz="975" dirty="0"/>
          </a:p>
        </p:txBody>
      </p:sp>
      <p:sp>
        <p:nvSpPr>
          <p:cNvPr id="4" name="Text 2"/>
          <p:cNvSpPr/>
          <p:nvPr/>
        </p:nvSpPr>
        <p:spPr>
          <a:xfrm>
            <a:off x="419100" y="400050"/>
            <a:ext cx="3593946" cy="4289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One </a:t>
            </a:r>
            <a:pPr algn="l" indent="0" marL="0">
              <a:lnSpc>
                <a:spcPct val="108000"/>
              </a:lnSpc>
              <a:buNone/>
            </a:pPr>
            <a:r>
              <a:rPr lang="en-US" sz="2850" b="1" spc="-22" kern="0" dirty="0">
                <a:solidFill>
                  <a:srgbClr val="EF9F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Sentence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419100" y="848097"/>
            <a:ext cx="3593946" cy="23336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7E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judge remembers only one thing, make it this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11272689" y="190500"/>
            <a:ext cx="500211" cy="533400"/>
          </a:xfrm>
          <a:prstGeom prst="roundRect">
            <a:avLst>
              <a:gd name="adj" fmla="val 22850"/>
            </a:avLst>
          </a:prstGeom>
          <a:solidFill>
            <a:srgbClr val="FFFFFF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58414" y="257175"/>
            <a:ext cx="328761" cy="4000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19100" y="1443410"/>
            <a:ext cx="6522988" cy="4090169"/>
          </a:xfrm>
          <a:prstGeom prst="roundRect">
            <a:avLst>
              <a:gd name="adj" fmla="val 256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9" name="Text 6"/>
          <p:cNvSpPr/>
          <p:nvPr/>
        </p:nvSpPr>
        <p:spPr>
          <a:xfrm>
            <a:off x="585788" y="3245569"/>
            <a:ext cx="6808574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ONE-SENTENCE PITCH</a:t>
            </a:r>
            <a:endParaRPr lang="en-US" sz="975" dirty="0"/>
          </a:p>
        </p:txBody>
      </p:sp>
      <p:sp>
        <p:nvSpPr>
          <p:cNvPr id="10" name="Text 7"/>
          <p:cNvSpPr/>
          <p:nvPr/>
        </p:nvSpPr>
        <p:spPr>
          <a:xfrm>
            <a:off x="585788" y="3455119"/>
            <a:ext cx="6808574" cy="314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 help [who] to [achieve what] by [how] — so they [benefit]."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419100" y="5685979"/>
            <a:ext cx="3175769" cy="886271"/>
          </a:xfrm>
          <a:prstGeom prst="roundRect">
            <a:avLst>
              <a:gd name="adj" fmla="val 1182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2" name="Text 9"/>
          <p:cNvSpPr/>
          <p:nvPr/>
        </p:nvSpPr>
        <p:spPr>
          <a:xfrm>
            <a:off x="585788" y="5824091"/>
            <a:ext cx="312663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NOW?</a:t>
            </a:r>
            <a:endParaRPr lang="en-US" sz="975" dirty="0"/>
          </a:p>
        </p:txBody>
      </p:sp>
      <p:sp>
        <p:nvSpPr>
          <p:cNvPr id="13" name="Text 10"/>
          <p:cNvSpPr/>
          <p:nvPr/>
        </p:nvSpPr>
        <p:spPr>
          <a:xfrm>
            <a:off x="585788" y="6033641"/>
            <a:ext cx="2927666" cy="4385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trend or shift that makes this the right moment</a:t>
            </a:r>
            <a:endParaRPr lang="en-US" sz="1088" dirty="0"/>
          </a:p>
        </p:txBody>
      </p:sp>
      <p:sp>
        <p:nvSpPr>
          <p:cNvPr id="14" name="Shape 11"/>
          <p:cNvSpPr/>
          <p:nvPr/>
        </p:nvSpPr>
        <p:spPr>
          <a:xfrm>
            <a:off x="3766319" y="5685979"/>
            <a:ext cx="3175769" cy="886271"/>
          </a:xfrm>
          <a:prstGeom prst="roundRect">
            <a:avLst>
              <a:gd name="adj" fmla="val 11822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>
            <a:off x="3933006" y="5824091"/>
            <a:ext cx="312663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HEALTHYLICIOUS ANGLE</a:t>
            </a:r>
            <a:endParaRPr lang="en-US" sz="975" dirty="0"/>
          </a:p>
        </p:txBody>
      </p:sp>
      <p:sp>
        <p:nvSpPr>
          <p:cNvPr id="16" name="Text 13"/>
          <p:cNvSpPr/>
          <p:nvPr/>
        </p:nvSpPr>
        <p:spPr>
          <a:xfrm>
            <a:off x="3933006" y="6033641"/>
            <a:ext cx="3126633" cy="2383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8A978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it's innovative · healthy · delicious</a:t>
            </a:r>
            <a:endParaRPr lang="en-US" sz="1088" dirty="0"/>
          </a:p>
        </p:txBody>
      </p:sp>
      <p:sp>
        <p:nvSpPr>
          <p:cNvPr id="17" name="Shape 14"/>
          <p:cNvSpPr/>
          <p:nvPr/>
        </p:nvSpPr>
        <p:spPr>
          <a:xfrm>
            <a:off x="7113538" y="1443410"/>
            <a:ext cx="4659288" cy="5128840"/>
          </a:xfrm>
          <a:prstGeom prst="roundRect">
            <a:avLst>
              <a:gd name="adj" fmla="val 2249"/>
            </a:avLst>
          </a:prstGeom>
          <a:solidFill>
            <a:srgbClr val="F7FDF9"/>
          </a:solidFill>
          <a:ln w="14288">
            <a:solidFill>
              <a:srgbClr val="9CC9AE"/>
            </a:solidFill>
            <a:prstDash val="dash"/>
          </a:ln>
        </p:spPr>
      </p:sp>
      <p:sp>
        <p:nvSpPr>
          <p:cNvPr id="18" name="Text 15"/>
          <p:cNvSpPr/>
          <p:nvPr/>
        </p:nvSpPr>
        <p:spPr>
          <a:xfrm>
            <a:off x="7280225" y="1581522"/>
            <a:ext cx="4758504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75" b="1" spc="45" kern="0" dirty="0">
                <a:solidFill>
                  <a:srgbClr val="2D6A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HERO VISUAL</a:t>
            </a:r>
            <a:endParaRPr lang="en-US" sz="975" dirty="0"/>
          </a:p>
        </p:txBody>
      </p:sp>
      <p:sp>
        <p:nvSpPr>
          <p:cNvPr id="19" name="Shape 16"/>
          <p:cNvSpPr/>
          <p:nvPr/>
        </p:nvSpPr>
        <p:spPr>
          <a:xfrm>
            <a:off x="7280225" y="1791072"/>
            <a:ext cx="4325913" cy="4643065"/>
          </a:xfrm>
          <a:prstGeom prst="roundRect">
            <a:avLst>
              <a:gd name="adj" fmla="val 2642"/>
            </a:avLst>
          </a:prstGeom>
          <a:solidFill>
            <a:srgbClr val="EAF5EE"/>
          </a:solidFill>
          <a:ln w="14288">
            <a:solidFill>
              <a:srgbClr val="CDE7D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343924" y="1919660"/>
            <a:ext cx="4198515" cy="44239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938" dirty="0">
                <a:solidFill>
                  <a:srgbClr val="7E9A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product hero shot / key visual</a:t>
            </a:r>
            <a:endParaRPr lang="en-US" sz="9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2026-06-17T01:00:48Z</dcterms:created>
  <dcterms:modified xsi:type="dcterms:W3CDTF">2026-06-17T01:00:48Z</dcterms:modified>
</cp:coreProperties>
</file>